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aleway"/>
      <p:regular r:id="rId33"/>
      <p:bold r:id="rId34"/>
      <p:italic r:id="rId35"/>
      <p:boldItalic r:id="rId36"/>
    </p:embeddedFont>
    <p:embeddedFont>
      <p:font typeface="Roboto"/>
      <p:regular r:id="rId37"/>
      <p:bold r:id="rId38"/>
      <p:italic r:id="rId39"/>
      <p:boldItalic r:id="rId40"/>
    </p:embeddedFont>
    <p:embeddedFont>
      <p:font typeface="Roboto Medium"/>
      <p:regular r:id="rId41"/>
      <p:bold r:id="rId42"/>
      <p:italic r:id="rId43"/>
      <p:boldItalic r:id="rId44"/>
    </p:embeddedFont>
    <p:embeddedFont>
      <p:font typeface="Lat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5.xml"/><Relationship Id="rId42" Type="http://schemas.openxmlformats.org/officeDocument/2006/relationships/font" Target="fonts/RobotoMedium-bold.fntdata"/><Relationship Id="rId41" Type="http://schemas.openxmlformats.org/officeDocument/2006/relationships/font" Target="fonts/RobotoMedium-regular.fntdata"/><Relationship Id="rId22" Type="http://schemas.openxmlformats.org/officeDocument/2006/relationships/slide" Target="slides/slide17.xml"/><Relationship Id="rId44" Type="http://schemas.openxmlformats.org/officeDocument/2006/relationships/font" Target="fonts/RobotoMedium-boldItalic.fntdata"/><Relationship Id="rId21" Type="http://schemas.openxmlformats.org/officeDocument/2006/relationships/slide" Target="slides/slide16.xml"/><Relationship Id="rId43" Type="http://schemas.openxmlformats.org/officeDocument/2006/relationships/font" Target="fonts/RobotoMedium-italic.fntdata"/><Relationship Id="rId24" Type="http://schemas.openxmlformats.org/officeDocument/2006/relationships/slide" Target="slides/slide19.xml"/><Relationship Id="rId46" Type="http://schemas.openxmlformats.org/officeDocument/2006/relationships/font" Target="fonts/Lato-bold.fntdata"/><Relationship Id="rId23" Type="http://schemas.openxmlformats.org/officeDocument/2006/relationships/slide" Target="slides/slide18.xml"/><Relationship Id="rId45"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Lato-boldItalic.fntdata"/><Relationship Id="rId25" Type="http://schemas.openxmlformats.org/officeDocument/2006/relationships/slide" Target="slides/slide20.xml"/><Relationship Id="rId47" Type="http://schemas.openxmlformats.org/officeDocument/2006/relationships/font" Target="fonts/Lato-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aleway-italic.fntdata"/><Relationship Id="rId12" Type="http://schemas.openxmlformats.org/officeDocument/2006/relationships/slide" Target="slides/slide7.xml"/><Relationship Id="rId34" Type="http://schemas.openxmlformats.org/officeDocument/2006/relationships/font" Target="fonts/Raleway-bold.fntdata"/><Relationship Id="rId15" Type="http://schemas.openxmlformats.org/officeDocument/2006/relationships/slide" Target="slides/slide10.xml"/><Relationship Id="rId37" Type="http://schemas.openxmlformats.org/officeDocument/2006/relationships/font" Target="fonts/Roboto-regular.fntdata"/><Relationship Id="rId14" Type="http://schemas.openxmlformats.org/officeDocument/2006/relationships/slide" Target="slides/slide9.xml"/><Relationship Id="rId36" Type="http://schemas.openxmlformats.org/officeDocument/2006/relationships/font" Target="fonts/Raleway-boldItalic.fntdata"/><Relationship Id="rId17" Type="http://schemas.openxmlformats.org/officeDocument/2006/relationships/slide" Target="slides/slide12.xml"/><Relationship Id="rId39" Type="http://schemas.openxmlformats.org/officeDocument/2006/relationships/font" Target="fonts/Roboto-italic.fntdata"/><Relationship Id="rId16" Type="http://schemas.openxmlformats.org/officeDocument/2006/relationships/slide" Target="slides/slide11.xml"/><Relationship Id="rId38" Type="http://schemas.openxmlformats.org/officeDocument/2006/relationships/font" Target="fonts/Robot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6d95b96b22_0_9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6d95b96b22_0_9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6d95b96b22_0_9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6d95b96b22_0_9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6d95b96b22_0_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6d95b96b22_0_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6d95b96b22_0_10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6d95b96b22_0_10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6d95b96b22_0_1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6d95b96b22_0_1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6d95b96b22_0_1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6d95b96b22_0_1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6d95b96b22_0_1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6d95b96b22_0_1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6d95b96b22_0_10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6d95b96b22_0_10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6d95b96b22_0_10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6d95b96b22_0_10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6d95b96b22_0_10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6d95b96b22_0_10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6d95b96b22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6d95b96b22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6d95b96b22_0_10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6d95b96b22_0_10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6d95b96b22_0_10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6d95b96b22_0_1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6d95b96b22_0_1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6d95b96b22_0_1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6d95b96b22_0_1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6d95b96b22_0_1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6d95b96b22_0_1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6d95b96b22_0_1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6d95b96b22_0_1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6d95b96b22_0_1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6d95b96b22_0_1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6d95b96b22_0_1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6d97ae7bc7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6d97ae7bc7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6d95b96b22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6d95b96b22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6d95b96b22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6d95b96b22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6d95b96b22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6d95b96b22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6d95b96b22_0_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6d95b96b22_0_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6d95b96b22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6d95b96b22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6d95b96b22_0_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6d95b96b22_0_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6d95b96b22_0_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6d95b96b22_0_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 Id="rId3" Type="http://schemas.openxmlformats.org/officeDocument/2006/relationships/image" Target="../media/image15.jp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70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80"/>
              <a:t>PREDICTING CUSTOMER ACCEPTANCE OF NEW TERM DEPOSIT THROUGH TELEMARKETING</a:t>
            </a:r>
            <a:endParaRPr sz="3180"/>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7423"/>
              <a:t>BY</a:t>
            </a:r>
            <a:endParaRPr sz="7423"/>
          </a:p>
          <a:p>
            <a:pPr indent="0" lvl="0" marL="0" rtl="0" algn="l">
              <a:spcBef>
                <a:spcPts val="0"/>
              </a:spcBef>
              <a:spcAft>
                <a:spcPts val="0"/>
              </a:spcAft>
              <a:buNone/>
            </a:pPr>
            <a:r>
              <a:rPr lang="en" sz="7423"/>
              <a:t>DATA MINERS </a:t>
            </a:r>
            <a:endParaRPr sz="7423"/>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2"/>
          <p:cNvSpPr txBox="1"/>
          <p:nvPr>
            <p:ph type="ctrTitle"/>
          </p:nvPr>
        </p:nvSpPr>
        <p:spPr>
          <a:xfrm>
            <a:off x="164025" y="1535063"/>
            <a:ext cx="2137200" cy="484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000"/>
              <a:t>DECISION TREE</a:t>
            </a:r>
            <a:endParaRPr sz="2000"/>
          </a:p>
        </p:txBody>
      </p:sp>
      <p:pic>
        <p:nvPicPr>
          <p:cNvPr id="155" name="Google Shape;155;p22"/>
          <p:cNvPicPr preferRelativeResize="0"/>
          <p:nvPr/>
        </p:nvPicPr>
        <p:blipFill>
          <a:blip r:embed="rId3">
            <a:alphaModFix/>
          </a:blip>
          <a:stretch>
            <a:fillRect/>
          </a:stretch>
        </p:blipFill>
        <p:spPr>
          <a:xfrm>
            <a:off x="3082250" y="1034200"/>
            <a:ext cx="3165775" cy="1925450"/>
          </a:xfrm>
          <a:prstGeom prst="rect">
            <a:avLst/>
          </a:prstGeom>
          <a:noFill/>
          <a:ln>
            <a:noFill/>
          </a:ln>
        </p:spPr>
      </p:pic>
      <p:sp>
        <p:nvSpPr>
          <p:cNvPr id="156" name="Google Shape;156;p22"/>
          <p:cNvSpPr txBox="1"/>
          <p:nvPr/>
        </p:nvSpPr>
        <p:spPr>
          <a:xfrm>
            <a:off x="164025" y="1911125"/>
            <a:ext cx="2727900" cy="3522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200">
                <a:solidFill>
                  <a:schemeClr val="dk2"/>
                </a:solidFill>
                <a:latin typeface="Lato"/>
                <a:ea typeface="Lato"/>
                <a:cs typeface="Lato"/>
                <a:sym typeface="Lato"/>
              </a:rPr>
              <a:t>Decision trees are a popular classification method that use a tree-like model of decisions and their possible consequences. They are easy to interpret and explain, mimicking human decision-making processes. Our decision tree models in both R and RapidMiner identified key attributes like call duration, customer age, account balance, and previous campaign interactions as significant predictors of term deposit subscription.</a:t>
            </a:r>
            <a:endParaRPr sz="1200">
              <a:solidFill>
                <a:schemeClr val="dk2"/>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pic>
        <p:nvPicPr>
          <p:cNvPr id="157" name="Google Shape;157;p22"/>
          <p:cNvPicPr preferRelativeResize="0"/>
          <p:nvPr/>
        </p:nvPicPr>
        <p:blipFill>
          <a:blip r:embed="rId4">
            <a:alphaModFix/>
          </a:blip>
          <a:stretch>
            <a:fillRect/>
          </a:stretch>
        </p:blipFill>
        <p:spPr>
          <a:xfrm>
            <a:off x="3082250" y="3178300"/>
            <a:ext cx="3112106" cy="1779650"/>
          </a:xfrm>
          <a:prstGeom prst="rect">
            <a:avLst/>
          </a:prstGeom>
          <a:noFill/>
          <a:ln>
            <a:noFill/>
          </a:ln>
        </p:spPr>
      </p:pic>
      <p:pic>
        <p:nvPicPr>
          <p:cNvPr id="158" name="Google Shape;158;p22"/>
          <p:cNvPicPr preferRelativeResize="0"/>
          <p:nvPr/>
        </p:nvPicPr>
        <p:blipFill>
          <a:blip r:embed="rId5">
            <a:alphaModFix/>
          </a:blip>
          <a:stretch>
            <a:fillRect/>
          </a:stretch>
        </p:blipFill>
        <p:spPr>
          <a:xfrm>
            <a:off x="6438350" y="1034200"/>
            <a:ext cx="2589824" cy="3923750"/>
          </a:xfrm>
          <a:prstGeom prst="rect">
            <a:avLst/>
          </a:prstGeom>
          <a:noFill/>
          <a:ln>
            <a:noFill/>
          </a:ln>
        </p:spPr>
      </p:pic>
      <p:sp>
        <p:nvSpPr>
          <p:cNvPr id="159" name="Google Shape;159;p22"/>
          <p:cNvSpPr txBox="1"/>
          <p:nvPr>
            <p:ph type="ctrTitle"/>
          </p:nvPr>
        </p:nvSpPr>
        <p:spPr>
          <a:xfrm>
            <a:off x="2360400" y="549400"/>
            <a:ext cx="4423200" cy="484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sz="2000"/>
              <a:t>PREDICTIVE MODELING TECHNIQUES</a:t>
            </a:r>
            <a:endParaRPr sz="2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DECISION TREE</a:t>
            </a:r>
            <a:endParaRPr/>
          </a:p>
        </p:txBody>
      </p:sp>
      <p:sp>
        <p:nvSpPr>
          <p:cNvPr id="165" name="Google Shape;165;p23"/>
          <p:cNvSpPr txBox="1"/>
          <p:nvPr>
            <p:ph idx="1" type="body"/>
          </p:nvPr>
        </p:nvSpPr>
        <p:spPr>
          <a:xfrm>
            <a:off x="729450" y="1853850"/>
            <a:ext cx="8072100" cy="3104700"/>
          </a:xfrm>
          <a:prstGeom prst="rect">
            <a:avLst/>
          </a:prstGeom>
        </p:spPr>
        <p:txBody>
          <a:bodyPr anchorCtr="0" anchor="t" bIns="91425" lIns="91425" spcFirstLastPara="1" rIns="91425" wrap="square" tIns="91425">
            <a:normAutofit fontScale="40000" lnSpcReduction="20000"/>
          </a:bodyPr>
          <a:lstStyle/>
          <a:p>
            <a:pPr indent="0" lvl="0" marL="0" rtl="0" algn="l">
              <a:lnSpc>
                <a:spcPct val="100000"/>
              </a:lnSpc>
              <a:spcBef>
                <a:spcPts val="0"/>
              </a:spcBef>
              <a:spcAft>
                <a:spcPts val="0"/>
              </a:spcAft>
              <a:buNone/>
            </a:pPr>
            <a:r>
              <a:rPr lang="en" sz="3250">
                <a:solidFill>
                  <a:srgbClr val="0D0D0D"/>
                </a:solidFill>
              </a:rPr>
              <a:t>In RapidMiner, our decision tree predicts 12,019 instances of 'No' and 139 instances of 'Yes' for the subscription. </a:t>
            </a:r>
            <a:endParaRPr sz="3250">
              <a:solidFill>
                <a:srgbClr val="0D0D0D"/>
              </a:solidFill>
            </a:endParaRPr>
          </a:p>
          <a:p>
            <a:pPr indent="0" lvl="0" marL="0" rtl="0" algn="l">
              <a:lnSpc>
                <a:spcPct val="100000"/>
              </a:lnSpc>
              <a:spcBef>
                <a:spcPts val="1200"/>
              </a:spcBef>
              <a:spcAft>
                <a:spcPts val="0"/>
              </a:spcAft>
              <a:buNone/>
            </a:pPr>
            <a:r>
              <a:rPr lang="en" sz="3250">
                <a:solidFill>
                  <a:srgbClr val="0D0D0D"/>
                </a:solidFill>
              </a:rPr>
              <a:t>Key attributes identified by our decision tree in RapidMiner are: </a:t>
            </a:r>
            <a:endParaRPr sz="3250">
              <a:solidFill>
                <a:srgbClr val="0D0D0D"/>
              </a:solidFill>
            </a:endParaRPr>
          </a:p>
          <a:p>
            <a:pPr indent="0" lvl="0" marL="0" rtl="0" algn="l">
              <a:lnSpc>
                <a:spcPct val="100000"/>
              </a:lnSpc>
              <a:spcBef>
                <a:spcPts val="1200"/>
              </a:spcBef>
              <a:spcAft>
                <a:spcPts val="0"/>
              </a:spcAft>
              <a:buNone/>
            </a:pPr>
            <a:r>
              <a:rPr lang="en" sz="3250">
                <a:solidFill>
                  <a:srgbClr val="0D0D0D"/>
                </a:solidFill>
              </a:rPr>
              <a:t>• Duration: This is the most influential predictor. Longer call durations tend to increase the likelihood of subscription. </a:t>
            </a:r>
            <a:endParaRPr sz="3250">
              <a:solidFill>
                <a:srgbClr val="0D0D0D"/>
              </a:solidFill>
            </a:endParaRPr>
          </a:p>
          <a:p>
            <a:pPr indent="0" lvl="0" marL="0" rtl="0" algn="l">
              <a:lnSpc>
                <a:spcPct val="100000"/>
              </a:lnSpc>
              <a:spcBef>
                <a:spcPts val="1200"/>
              </a:spcBef>
              <a:spcAft>
                <a:spcPts val="0"/>
              </a:spcAft>
              <a:buNone/>
            </a:pPr>
            <a:r>
              <a:rPr lang="en" sz="3250">
                <a:solidFill>
                  <a:srgbClr val="0D0D0D"/>
                </a:solidFill>
              </a:rPr>
              <a:t>• Age: Specific age groups have distinct subscription behaviors, influencing the decision at various tree splits. </a:t>
            </a:r>
            <a:endParaRPr sz="3250">
              <a:solidFill>
                <a:srgbClr val="0D0D0D"/>
              </a:solidFill>
            </a:endParaRPr>
          </a:p>
          <a:p>
            <a:pPr indent="0" lvl="0" marL="0" rtl="0" algn="l">
              <a:lnSpc>
                <a:spcPct val="100000"/>
              </a:lnSpc>
              <a:spcBef>
                <a:spcPts val="1200"/>
              </a:spcBef>
              <a:spcAft>
                <a:spcPts val="0"/>
              </a:spcAft>
              <a:buNone/>
            </a:pPr>
            <a:r>
              <a:rPr lang="en" sz="3250">
                <a:solidFill>
                  <a:srgbClr val="0D0D0D"/>
                </a:solidFill>
              </a:rPr>
              <a:t>• Balance: Indicates financial stability, with higher balances often leading to subscription. </a:t>
            </a:r>
            <a:endParaRPr sz="3250">
              <a:solidFill>
                <a:srgbClr val="0D0D0D"/>
              </a:solidFill>
            </a:endParaRPr>
          </a:p>
          <a:p>
            <a:pPr indent="0" lvl="0" marL="0" rtl="0" algn="l">
              <a:lnSpc>
                <a:spcPct val="100000"/>
              </a:lnSpc>
              <a:spcBef>
                <a:spcPts val="1200"/>
              </a:spcBef>
              <a:spcAft>
                <a:spcPts val="0"/>
              </a:spcAft>
              <a:buNone/>
            </a:pPr>
            <a:r>
              <a:rPr lang="en" sz="3250">
                <a:solidFill>
                  <a:srgbClr val="0D0D0D"/>
                </a:solidFill>
              </a:rPr>
              <a:t>• Pdays: The time since the last campaign contact also affects the decision, with recent contacts being more significant. </a:t>
            </a:r>
            <a:endParaRPr sz="3250">
              <a:solidFill>
                <a:srgbClr val="0D0D0D"/>
              </a:solidFill>
            </a:endParaRPr>
          </a:p>
          <a:p>
            <a:pPr indent="0" lvl="0" marL="0" rtl="0" algn="l">
              <a:lnSpc>
                <a:spcPct val="100000"/>
              </a:lnSpc>
              <a:spcBef>
                <a:spcPts val="1200"/>
              </a:spcBef>
              <a:spcAft>
                <a:spcPts val="0"/>
              </a:spcAft>
              <a:buNone/>
            </a:pPr>
            <a:r>
              <a:rPr lang="en" sz="3250">
                <a:solidFill>
                  <a:srgbClr val="0D0D0D"/>
                </a:solidFill>
              </a:rPr>
              <a:t>• Previous: The number of prior contacts has a predictive value, influencing the likelihood of subscription.</a:t>
            </a:r>
            <a:endParaRPr sz="3250">
              <a:solidFill>
                <a:srgbClr val="0D0D0D"/>
              </a:solidFill>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4"/>
          <p:cNvSpPr txBox="1"/>
          <p:nvPr>
            <p:ph idx="1" type="body"/>
          </p:nvPr>
        </p:nvSpPr>
        <p:spPr>
          <a:xfrm>
            <a:off x="699150" y="1401300"/>
            <a:ext cx="3300900" cy="3524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 R, our decision tree model results in 266 'Yes' and 11,892 'No' predictions for subscription. The 'Poutcome' variable, representing the outcome of the previous marketing campaign, emerges as the most significant predictor, suggesting that a positive experience with the bank increases the likelihood of a future subscription. The 'duration' of the call follows in importance, reinforcing the pattern seen in the RapidMiner model that longer interactions are more likely to result in positive outcomes. </a:t>
            </a:r>
            <a:endParaRPr/>
          </a:p>
        </p:txBody>
      </p:sp>
      <p:pic>
        <p:nvPicPr>
          <p:cNvPr id="171" name="Google Shape;171;p24"/>
          <p:cNvPicPr preferRelativeResize="0"/>
          <p:nvPr/>
        </p:nvPicPr>
        <p:blipFill>
          <a:blip r:embed="rId3">
            <a:alphaModFix/>
          </a:blip>
          <a:stretch>
            <a:fillRect/>
          </a:stretch>
        </p:blipFill>
        <p:spPr>
          <a:xfrm>
            <a:off x="4152450" y="1665375"/>
            <a:ext cx="4839150" cy="2401105"/>
          </a:xfrm>
          <a:prstGeom prst="rect">
            <a:avLst/>
          </a:prstGeom>
          <a:noFill/>
          <a:ln>
            <a:noFill/>
          </a:ln>
        </p:spPr>
      </p:pic>
      <p:sp>
        <p:nvSpPr>
          <p:cNvPr id="172" name="Google Shape;172;p24"/>
          <p:cNvSpPr txBox="1"/>
          <p:nvPr/>
        </p:nvSpPr>
        <p:spPr>
          <a:xfrm>
            <a:off x="699150" y="4472625"/>
            <a:ext cx="7432200" cy="71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In summary, both implementations highlight the significance of specific attributes in predicting subscription likelihood, with 'duration' consistently being a critical factor across both platforms.</a:t>
            </a:r>
            <a:endParaRPr sz="1300">
              <a:solidFill>
                <a:schemeClr val="accen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5"/>
          <p:cNvSpPr txBox="1"/>
          <p:nvPr>
            <p:ph type="title"/>
          </p:nvPr>
        </p:nvSpPr>
        <p:spPr>
          <a:xfrm>
            <a:off x="730000" y="1318650"/>
            <a:ext cx="33009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NAIVE BAYES</a:t>
            </a:r>
            <a:endParaRPr/>
          </a:p>
        </p:txBody>
      </p:sp>
      <p:sp>
        <p:nvSpPr>
          <p:cNvPr id="178" name="Google Shape;178;p25"/>
          <p:cNvSpPr txBox="1"/>
          <p:nvPr>
            <p:ph idx="1" type="body"/>
          </p:nvPr>
        </p:nvSpPr>
        <p:spPr>
          <a:xfrm>
            <a:off x="721225" y="1932750"/>
            <a:ext cx="3300900" cy="287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i="1" lang="en">
                <a:solidFill>
                  <a:srgbClr val="000000"/>
                </a:solidFill>
              </a:rPr>
              <a:t>“</a:t>
            </a:r>
            <a:r>
              <a:rPr lang="en">
                <a:solidFill>
                  <a:srgbClr val="000000"/>
                </a:solidFill>
              </a:rPr>
              <a:t>Naïve Bayes is a probabilistic classifier based on applying Bayes' theorem with the “naïve” assumption of independence between every pair of features. Despite its simplicity, Naïve Bayes can yield surprisingly accurate predictions (Kumar, 2022). The model calculates the probability of each class and the conditional probability of each class given each input value.</a:t>
            </a:r>
            <a:r>
              <a:rPr lang="en">
                <a:solidFill>
                  <a:srgbClr val="000000"/>
                </a:solidFill>
                <a:latin typeface="Arial"/>
                <a:ea typeface="Arial"/>
                <a:cs typeface="Arial"/>
                <a:sym typeface="Arial"/>
              </a:rPr>
              <a:t> </a:t>
            </a:r>
            <a:endParaRPr>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pic>
        <p:nvPicPr>
          <p:cNvPr id="179" name="Google Shape;179;p25"/>
          <p:cNvPicPr preferRelativeResize="0"/>
          <p:nvPr/>
        </p:nvPicPr>
        <p:blipFill>
          <a:blip r:embed="rId3">
            <a:alphaModFix/>
          </a:blip>
          <a:stretch>
            <a:fillRect/>
          </a:stretch>
        </p:blipFill>
        <p:spPr>
          <a:xfrm>
            <a:off x="4779650" y="735600"/>
            <a:ext cx="3612501" cy="1890650"/>
          </a:xfrm>
          <a:prstGeom prst="rect">
            <a:avLst/>
          </a:prstGeom>
          <a:noFill/>
          <a:ln>
            <a:noFill/>
          </a:ln>
        </p:spPr>
      </p:pic>
      <p:pic>
        <p:nvPicPr>
          <p:cNvPr id="180" name="Google Shape;180;p25"/>
          <p:cNvPicPr preferRelativeResize="0"/>
          <p:nvPr/>
        </p:nvPicPr>
        <p:blipFill>
          <a:blip r:embed="rId4">
            <a:alphaModFix/>
          </a:blip>
          <a:stretch>
            <a:fillRect/>
          </a:stretch>
        </p:blipFill>
        <p:spPr>
          <a:xfrm>
            <a:off x="4417400" y="3109825"/>
            <a:ext cx="4240425" cy="910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NAIVE BAYES </a:t>
            </a:r>
            <a:endParaRPr/>
          </a:p>
        </p:txBody>
      </p:sp>
      <p:sp>
        <p:nvSpPr>
          <p:cNvPr id="186" name="Google Shape;186;p2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lang="en" sz="1500">
                <a:solidFill>
                  <a:schemeClr val="dk2"/>
                </a:solidFill>
              </a:rPr>
              <a:t>In RapidMiner, our Naïve Bayes model predicts 10,471 instances of 'No' and 1,687 instances of 'Yes' for subscribing to the bank's term deposits. Similarly, in R, the model outputs 10,471 'No' and 1,687 'Yes' predictions. The attributes 'Duration' and 'Poutcome' appear to be particularly influential in both models. The notable differences in their means and standard deviations, or probabilities, across the two classes, suggest these variables are significant predictors in the context of term deposit subscriptions.</a:t>
            </a:r>
            <a:endParaRPr sz="1500">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7"/>
          <p:cNvSpPr txBox="1"/>
          <p:nvPr>
            <p:ph idx="2" type="body"/>
          </p:nvPr>
        </p:nvSpPr>
        <p:spPr>
          <a:xfrm>
            <a:off x="4969575" y="1414800"/>
            <a:ext cx="3743700" cy="2313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Conclusion drawn about the NB Model: The Naive Bayes Model would be a poor choice for the bank to use in this Data Mining effort.  The model would lead the marketing team to spend more time in contacting customers that were less likely to purchase term deposits.</a:t>
            </a:r>
            <a:endParaRPr sz="1500"/>
          </a:p>
          <a:p>
            <a:pPr indent="0" lvl="0" marL="0" rtl="0" algn="l">
              <a:spcBef>
                <a:spcPts val="0"/>
              </a:spcBef>
              <a:spcAft>
                <a:spcPts val="1200"/>
              </a:spcAft>
              <a:buNone/>
            </a:pPr>
            <a:r>
              <a:t/>
            </a:r>
            <a:endParaRPr/>
          </a:p>
        </p:txBody>
      </p:sp>
      <p:pic>
        <p:nvPicPr>
          <p:cNvPr id="192" name="Google Shape;192;p27"/>
          <p:cNvPicPr preferRelativeResize="0"/>
          <p:nvPr/>
        </p:nvPicPr>
        <p:blipFill>
          <a:blip r:embed="rId3">
            <a:alphaModFix/>
          </a:blip>
          <a:stretch>
            <a:fillRect/>
          </a:stretch>
        </p:blipFill>
        <p:spPr>
          <a:xfrm>
            <a:off x="141350" y="1414801"/>
            <a:ext cx="3999951" cy="2588201"/>
          </a:xfrm>
          <a:prstGeom prst="rect">
            <a:avLst/>
          </a:prstGeom>
          <a:noFill/>
          <a:ln>
            <a:noFill/>
          </a:ln>
        </p:spPr>
      </p:pic>
      <p:sp>
        <p:nvSpPr>
          <p:cNvPr id="193" name="Google Shape;193;p27"/>
          <p:cNvSpPr txBox="1"/>
          <p:nvPr/>
        </p:nvSpPr>
        <p:spPr>
          <a:xfrm>
            <a:off x="141350" y="4132475"/>
            <a:ext cx="40440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latin typeface="Lato"/>
                <a:ea typeface="Lato"/>
                <a:cs typeface="Lato"/>
                <a:sym typeface="Lato"/>
              </a:rPr>
              <a:t>Poor performance is evident when presented graphically.</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8"/>
          <p:cNvSpPr txBox="1"/>
          <p:nvPr>
            <p:ph type="title"/>
          </p:nvPr>
        </p:nvSpPr>
        <p:spPr>
          <a:xfrm>
            <a:off x="730000" y="1318650"/>
            <a:ext cx="3300900" cy="6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LOGISTIC REGRESSION</a:t>
            </a:r>
            <a:endParaRPr/>
          </a:p>
        </p:txBody>
      </p:sp>
      <p:sp>
        <p:nvSpPr>
          <p:cNvPr id="199" name="Google Shape;199;p28"/>
          <p:cNvSpPr txBox="1"/>
          <p:nvPr>
            <p:ph idx="1" type="body"/>
          </p:nvPr>
        </p:nvSpPr>
        <p:spPr>
          <a:xfrm>
            <a:off x="721225" y="2237550"/>
            <a:ext cx="3300900" cy="161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solidFill>
                  <a:srgbClr val="000000"/>
                </a:solidFill>
              </a:rPr>
              <a:t>Logistic regression is a statistical model that applies a logistic function to model a binary dependent variable</a:t>
            </a:r>
            <a:endParaRPr sz="1500">
              <a:solidFill>
                <a:srgbClr val="000000"/>
              </a:solidFill>
            </a:endParaRPr>
          </a:p>
          <a:p>
            <a:pPr indent="0" lvl="0" marL="0" rtl="0" algn="l">
              <a:spcBef>
                <a:spcPts val="0"/>
              </a:spcBef>
              <a:spcAft>
                <a:spcPts val="1200"/>
              </a:spcAft>
              <a:buNone/>
            </a:pPr>
            <a:r>
              <a:t/>
            </a:r>
            <a:endParaRPr/>
          </a:p>
        </p:txBody>
      </p:sp>
      <p:pic>
        <p:nvPicPr>
          <p:cNvPr id="200" name="Google Shape;200;p28"/>
          <p:cNvPicPr preferRelativeResize="0"/>
          <p:nvPr/>
        </p:nvPicPr>
        <p:blipFill>
          <a:blip r:embed="rId3">
            <a:alphaModFix/>
          </a:blip>
          <a:stretch>
            <a:fillRect/>
          </a:stretch>
        </p:blipFill>
        <p:spPr>
          <a:xfrm>
            <a:off x="4625025" y="1062076"/>
            <a:ext cx="4121400" cy="35364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LOGISTIC REGRESSION</a:t>
            </a:r>
            <a:endParaRPr/>
          </a:p>
        </p:txBody>
      </p:sp>
      <p:sp>
        <p:nvSpPr>
          <p:cNvPr id="206" name="Google Shape;206;p29"/>
          <p:cNvSpPr txBox="1"/>
          <p:nvPr>
            <p:ph idx="1" type="body"/>
          </p:nvPr>
        </p:nvSpPr>
        <p:spPr>
          <a:xfrm>
            <a:off x="729450" y="1954700"/>
            <a:ext cx="7688700" cy="31143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solidFill>
                  <a:schemeClr val="dk2"/>
                </a:solidFill>
              </a:rPr>
              <a:t>Our logistic regression model in RapidMiner predicted 10,551 'No' and 1,607 'Yes' instances for subscription. Conversely, attributes like 'job.unknown', with a coefficient near zero and a high p-value, have less predictive significance</a:t>
            </a:r>
            <a:endParaRPr>
              <a:solidFill>
                <a:schemeClr val="dk2"/>
              </a:solidFill>
            </a:endParaRPr>
          </a:p>
          <a:p>
            <a:pPr indent="0" lvl="0" marL="0" rtl="0" algn="l">
              <a:spcBef>
                <a:spcPts val="1200"/>
              </a:spcBef>
              <a:spcAft>
                <a:spcPts val="0"/>
              </a:spcAft>
              <a:buNone/>
            </a:pPr>
            <a:r>
              <a:rPr lang="en">
                <a:solidFill>
                  <a:schemeClr val="dk2"/>
                </a:solidFill>
              </a:rPr>
              <a:t>A higher proportion of people without a loan accepted the term deposit offer compared to those with a loan. The majority of respondents without a loan chose not to participate in the term deposit, while the acceptance rate was lower among those with a loan. This could be as a result of Loan repayment often seen as a more urgent financial goal and borrowers may prioritize reducing debt over saving.</a:t>
            </a:r>
            <a:endParaRPr>
              <a:solidFill>
                <a:schemeClr val="dk2"/>
              </a:solidFill>
            </a:endParaRPr>
          </a:p>
          <a:p>
            <a:pPr indent="0" lvl="0" marL="0" rtl="0" algn="l">
              <a:spcBef>
                <a:spcPts val="1200"/>
              </a:spcBef>
              <a:spcAft>
                <a:spcPts val="1200"/>
              </a:spcAft>
              <a:buNone/>
            </a:pPr>
            <a:r>
              <a:rPr lang="en">
                <a:solidFill>
                  <a:schemeClr val="dk2"/>
                </a:solidFill>
              </a:rPr>
              <a:t>In R, the logistic regression outputs are 1,687 'Yes' and 10,471 'No' predictions. The model identifies contact type, specific months, job categories, housing status, loan status, duration of 16 the last contact, and the outcome of the previous marketing campaign as significant predictors. For instance, having a housing loan (housing=yes) is associated with a negative impact on the probability of subscribing, while a successful outcome in the previous campaign (Poutcome=success) greatly increases the probability of a subscription.</a:t>
            </a:r>
            <a:endParaRPr>
              <a:solidFill>
                <a:schemeClr val="dk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0"/>
          <p:cNvSpPr txBox="1"/>
          <p:nvPr>
            <p:ph type="title"/>
          </p:nvPr>
        </p:nvSpPr>
        <p:spPr>
          <a:xfrm>
            <a:off x="730000" y="1318650"/>
            <a:ext cx="3300900" cy="86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NEURAL </a:t>
            </a:r>
            <a:endParaRPr/>
          </a:p>
          <a:p>
            <a:pPr indent="0" lvl="0" marL="0" rtl="0" algn="l">
              <a:spcBef>
                <a:spcPts val="0"/>
              </a:spcBef>
              <a:spcAft>
                <a:spcPts val="0"/>
              </a:spcAft>
              <a:buNone/>
            </a:pPr>
            <a:r>
              <a:rPr lang="en"/>
              <a:t>NETWORK</a:t>
            </a:r>
            <a:endParaRPr/>
          </a:p>
        </p:txBody>
      </p:sp>
      <p:sp>
        <p:nvSpPr>
          <p:cNvPr id="212" name="Google Shape;212;p30"/>
          <p:cNvSpPr txBox="1"/>
          <p:nvPr>
            <p:ph idx="1" type="body"/>
          </p:nvPr>
        </p:nvSpPr>
        <p:spPr>
          <a:xfrm>
            <a:off x="721225" y="2237550"/>
            <a:ext cx="3300900" cy="1616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500">
                <a:solidFill>
                  <a:srgbClr val="000000"/>
                </a:solidFill>
              </a:rPr>
              <a:t>Neural networks are computational models inspired by the human brain's network of neurons. They consist of interconnected nodes or "neurons" arranged in layers (Zahner, 2000)</a:t>
            </a:r>
            <a:endParaRPr sz="1500">
              <a:solidFill>
                <a:srgbClr val="000000"/>
              </a:solidFill>
            </a:endParaRPr>
          </a:p>
          <a:p>
            <a:pPr indent="0" lvl="0" marL="0" rtl="0" algn="l">
              <a:spcBef>
                <a:spcPts val="0"/>
              </a:spcBef>
              <a:spcAft>
                <a:spcPts val="1200"/>
              </a:spcAft>
              <a:buNone/>
            </a:pPr>
            <a:r>
              <a:t/>
            </a:r>
            <a:endParaRPr/>
          </a:p>
        </p:txBody>
      </p:sp>
      <p:pic>
        <p:nvPicPr>
          <p:cNvPr id="213" name="Google Shape;213;p30"/>
          <p:cNvPicPr preferRelativeResize="0"/>
          <p:nvPr/>
        </p:nvPicPr>
        <p:blipFill>
          <a:blip r:embed="rId3">
            <a:alphaModFix/>
          </a:blip>
          <a:stretch>
            <a:fillRect/>
          </a:stretch>
        </p:blipFill>
        <p:spPr>
          <a:xfrm>
            <a:off x="4172250" y="1318650"/>
            <a:ext cx="4808300" cy="288168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NEURAL NETWORK</a:t>
            </a:r>
            <a:endParaRPr/>
          </a:p>
        </p:txBody>
      </p:sp>
      <p:sp>
        <p:nvSpPr>
          <p:cNvPr id="219" name="Google Shape;219;p31"/>
          <p:cNvSpPr txBox="1"/>
          <p:nvPr>
            <p:ph idx="1" type="body"/>
          </p:nvPr>
        </p:nvSpPr>
        <p:spPr>
          <a:xfrm>
            <a:off x="729450" y="1853850"/>
            <a:ext cx="7688700" cy="301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chemeClr val="dk2"/>
                </a:solidFill>
              </a:rPr>
              <a:t>In our RapidMiner implementation, the neural network model predicted 11,118 'No' and 1,040 'Yes' outcomes. The model’s complexity stems from its structure. In our case, it includes 52 inputs, corresponding to the different combinations of attributes and their possible values, particularly for nominal attributes, alongside the numeric attributes. This extensive input layer is necessary to capture the various factors that influence a customer's decision to subscribe to a term deposit.</a:t>
            </a:r>
            <a:endParaRPr sz="1400">
              <a:solidFill>
                <a:schemeClr val="dk2"/>
              </a:solidFill>
            </a:endParaRPr>
          </a:p>
          <a:p>
            <a:pPr indent="0" lvl="0" marL="0" rtl="0" algn="l">
              <a:spcBef>
                <a:spcPts val="1200"/>
              </a:spcBef>
              <a:spcAft>
                <a:spcPts val="1200"/>
              </a:spcAft>
              <a:buNone/>
            </a:pPr>
            <a:r>
              <a:rPr lang="en" sz="1400">
                <a:solidFill>
                  <a:schemeClr val="dk2"/>
                </a:solidFill>
              </a:rPr>
              <a:t>Our network configuration comprises one hidden layer with 29 nodes. The number of nodes was chosen to balance the complexity of the model and the computational efficiency, allowing the network to learn the intricate patterns in the data without overfitting. These nodes, or neurons, in the hidden layer act as processors that weigh the input data, apply a transformation function, and pass the result to the next layer</a:t>
            </a:r>
            <a:endParaRPr sz="14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37743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TERM DEPOSITS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93" name="Google Shape;93;p14"/>
          <p:cNvSpPr txBox="1"/>
          <p:nvPr>
            <p:ph idx="1" type="body"/>
          </p:nvPr>
        </p:nvSpPr>
        <p:spPr>
          <a:xfrm>
            <a:off x="729325" y="2078875"/>
            <a:ext cx="3774300" cy="2261100"/>
          </a:xfrm>
          <a:prstGeom prst="rect">
            <a:avLst/>
          </a:prstGeom>
        </p:spPr>
        <p:txBody>
          <a:bodyPr anchorCtr="0" anchor="t" bIns="91425" lIns="91425" spcFirstLastPara="1" rIns="91425" wrap="square" tIns="91425">
            <a:normAutofit fontScale="25000" lnSpcReduction="20000"/>
          </a:bodyPr>
          <a:lstStyle/>
          <a:p>
            <a:pPr indent="-308386" lvl="0" marL="457200" rtl="0" algn="l">
              <a:spcBef>
                <a:spcPts val="0"/>
              </a:spcBef>
              <a:spcAft>
                <a:spcPts val="0"/>
              </a:spcAft>
              <a:buSzPct val="100000"/>
              <a:buChar char="●"/>
            </a:pPr>
            <a:r>
              <a:rPr lang="en" sz="5025"/>
              <a:t>Significant source of revenue</a:t>
            </a:r>
            <a:endParaRPr sz="5025"/>
          </a:p>
          <a:p>
            <a:pPr indent="0" lvl="0" marL="0" rtl="0" algn="l">
              <a:spcBef>
                <a:spcPts val="1200"/>
              </a:spcBef>
              <a:spcAft>
                <a:spcPts val="0"/>
              </a:spcAft>
              <a:buNone/>
            </a:pPr>
            <a:r>
              <a:t/>
            </a:r>
            <a:endParaRPr sz="5025"/>
          </a:p>
          <a:p>
            <a:pPr indent="-308386" lvl="0" marL="457200" rtl="0" algn="l">
              <a:spcBef>
                <a:spcPts val="1200"/>
              </a:spcBef>
              <a:spcAft>
                <a:spcPts val="0"/>
              </a:spcAft>
              <a:buSzPct val="100000"/>
              <a:buChar char="●"/>
            </a:pPr>
            <a:r>
              <a:rPr lang="en" sz="5025"/>
              <a:t>Money can be invested into higher return rate products</a:t>
            </a:r>
            <a:endParaRPr sz="5025"/>
          </a:p>
          <a:p>
            <a:pPr indent="0" lvl="0" marL="457200" rtl="0" algn="l">
              <a:spcBef>
                <a:spcPts val="1200"/>
              </a:spcBef>
              <a:spcAft>
                <a:spcPts val="0"/>
              </a:spcAft>
              <a:buNone/>
            </a:pPr>
            <a:r>
              <a:t/>
            </a:r>
            <a:endParaRPr sz="5025"/>
          </a:p>
          <a:p>
            <a:pPr indent="-308386" lvl="0" marL="457200" rtl="0" algn="l">
              <a:spcBef>
                <a:spcPts val="1200"/>
              </a:spcBef>
              <a:spcAft>
                <a:spcPts val="0"/>
              </a:spcAft>
              <a:buSzPct val="100000"/>
              <a:buChar char="●"/>
            </a:pPr>
            <a:r>
              <a:rPr lang="en" sz="5025"/>
              <a:t>Money can be loaned out at higher interest rate</a:t>
            </a:r>
            <a:endParaRPr sz="5025"/>
          </a:p>
          <a:p>
            <a:pPr indent="0" lvl="0" marL="457200" rtl="0" algn="l">
              <a:spcBef>
                <a:spcPts val="1200"/>
              </a:spcBef>
              <a:spcAft>
                <a:spcPts val="0"/>
              </a:spcAft>
              <a:buNone/>
            </a:pPr>
            <a:r>
              <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94" name="Google Shape;94;p14"/>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fontScale="25000" lnSpcReduction="20000"/>
          </a:bodyPr>
          <a:lstStyle/>
          <a:p>
            <a:pPr indent="-307975" lvl="0" marL="457200" rtl="0" algn="l">
              <a:spcBef>
                <a:spcPts val="0"/>
              </a:spcBef>
              <a:spcAft>
                <a:spcPts val="0"/>
              </a:spcAft>
              <a:buSzPct val="100000"/>
              <a:buChar char="●"/>
            </a:pPr>
            <a:r>
              <a:rPr lang="en" sz="5000"/>
              <a:t>Lowers expenses</a:t>
            </a:r>
            <a:endParaRPr sz="5000"/>
          </a:p>
          <a:p>
            <a:pPr indent="0" lvl="0" marL="457200" rtl="0" algn="l">
              <a:spcBef>
                <a:spcPts val="1200"/>
              </a:spcBef>
              <a:spcAft>
                <a:spcPts val="0"/>
              </a:spcAft>
              <a:buNone/>
            </a:pPr>
            <a:r>
              <a:t/>
            </a:r>
            <a:endParaRPr sz="5000"/>
          </a:p>
          <a:p>
            <a:pPr indent="-307975" lvl="0" marL="457200" rtl="0" algn="l">
              <a:spcBef>
                <a:spcPts val="1200"/>
              </a:spcBef>
              <a:spcAft>
                <a:spcPts val="0"/>
              </a:spcAft>
              <a:buSzPct val="100000"/>
              <a:buChar char="●"/>
            </a:pPr>
            <a:r>
              <a:rPr lang="en" sz="5000"/>
              <a:t>Increases profits</a:t>
            </a:r>
            <a:endParaRPr sz="5000"/>
          </a:p>
          <a:p>
            <a:pPr indent="0" lvl="0" marL="457200" rtl="0" algn="l">
              <a:spcBef>
                <a:spcPts val="1200"/>
              </a:spcBef>
              <a:spcAft>
                <a:spcPts val="0"/>
              </a:spcAft>
              <a:buNone/>
            </a:pPr>
            <a:r>
              <a:t/>
            </a:r>
            <a:endParaRPr sz="5000"/>
          </a:p>
          <a:p>
            <a:pPr indent="-307975" lvl="0" marL="457200" rtl="0" algn="l">
              <a:spcBef>
                <a:spcPts val="1200"/>
              </a:spcBef>
              <a:spcAft>
                <a:spcPts val="0"/>
              </a:spcAft>
              <a:buSzPct val="100000"/>
              <a:buChar char="●"/>
            </a:pPr>
            <a:r>
              <a:rPr lang="en" sz="5000"/>
              <a:t>Focuses marketing profitable products</a:t>
            </a:r>
            <a:endParaRPr sz="5000"/>
          </a:p>
          <a:p>
            <a:pPr indent="0" lvl="0" marL="457200" rtl="0" algn="l">
              <a:spcBef>
                <a:spcPts val="1200"/>
              </a:spcBef>
              <a:spcAft>
                <a:spcPts val="0"/>
              </a:spcAft>
              <a:buNone/>
            </a:pPr>
            <a:r>
              <a:t/>
            </a:r>
            <a:endParaRPr sz="5000"/>
          </a:p>
          <a:p>
            <a:pPr indent="-307975" lvl="0" marL="457200" rtl="0" algn="l">
              <a:spcBef>
                <a:spcPts val="1200"/>
              </a:spcBef>
              <a:spcAft>
                <a:spcPts val="0"/>
              </a:spcAft>
              <a:buSzPct val="100000"/>
              <a:buChar char="●"/>
            </a:pPr>
            <a:r>
              <a:rPr lang="en" sz="5000"/>
              <a:t>Targets customers most likely to buy</a:t>
            </a:r>
            <a:endParaRPr sz="50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95" name="Google Shape;95;p14"/>
          <p:cNvSpPr txBox="1"/>
          <p:nvPr/>
        </p:nvSpPr>
        <p:spPr>
          <a:xfrm>
            <a:off x="4643600" y="1318650"/>
            <a:ext cx="30000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300">
                <a:solidFill>
                  <a:schemeClr val="dk2"/>
                </a:solidFill>
                <a:latin typeface="Raleway"/>
                <a:ea typeface="Raleway"/>
                <a:cs typeface="Raleway"/>
                <a:sym typeface="Raleway"/>
              </a:rPr>
              <a:t>TELEMARKETING</a:t>
            </a:r>
            <a:endParaRPr b="1" sz="2300">
              <a:solidFill>
                <a:schemeClr val="dk2"/>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2"/>
          <p:cNvSpPr txBox="1"/>
          <p:nvPr>
            <p:ph idx="1" type="subTitle"/>
          </p:nvPr>
        </p:nvSpPr>
        <p:spPr>
          <a:xfrm>
            <a:off x="713900" y="1405600"/>
            <a:ext cx="3300900" cy="35529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SzPts val="935"/>
              <a:buNone/>
            </a:pPr>
            <a:r>
              <a:rPr lang="en" sz="1360"/>
              <a:t>The model culminates in two output nodes corresponding to the binary classification outcomes ('Yes' or 'No'). These outputs are determined by aggregating the weighted signals from the hidden layer, passing them through an activation function that dictates the final prediction. The weights between the nodes are adjusted during the training process to improve the model's accuracy in predicting whether a customer will subscribe to a term deposit</a:t>
            </a:r>
            <a:endParaRPr sz="1360"/>
          </a:p>
        </p:txBody>
      </p:sp>
      <p:sp>
        <p:nvSpPr>
          <p:cNvPr id="225" name="Google Shape;225;p32"/>
          <p:cNvSpPr txBox="1"/>
          <p:nvPr>
            <p:ph idx="2" type="body"/>
          </p:nvPr>
        </p:nvSpPr>
        <p:spPr>
          <a:xfrm>
            <a:off x="5174225" y="1352625"/>
            <a:ext cx="3374400" cy="3407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t>Understanding the exact reasoning behind each prediction in a neural network can be challenging due to its 'black box' nature, where the internal processing is not directly interpretable. However, the predictive performance of the model is often strong, making it a valuable tool in complex decision-making scenarios like customer behavior prediction.</a:t>
            </a:r>
            <a:endParaRPr sz="1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3"/>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GRADIENT BOOSTING MACHINES (GBM)</a:t>
            </a:r>
            <a:endParaRPr/>
          </a:p>
        </p:txBody>
      </p:sp>
      <p:sp>
        <p:nvSpPr>
          <p:cNvPr id="231" name="Google Shape;231;p33"/>
          <p:cNvSpPr txBox="1"/>
          <p:nvPr>
            <p:ph idx="1" type="body"/>
          </p:nvPr>
        </p:nvSpPr>
        <p:spPr>
          <a:xfrm>
            <a:off x="721225" y="2781725"/>
            <a:ext cx="3300900" cy="1597500"/>
          </a:xfrm>
          <a:prstGeom prst="rect">
            <a:avLst/>
          </a:prstGeom>
        </p:spPr>
        <p:txBody>
          <a:bodyPr anchorCtr="0" anchor="t" bIns="91425" lIns="91425" spcFirstLastPara="1" rIns="91425" wrap="square" tIns="91425">
            <a:normAutofit fontScale="70000" lnSpcReduction="20000"/>
          </a:bodyPr>
          <a:lstStyle/>
          <a:p>
            <a:pPr indent="0" lvl="0" marL="0" rtl="0" algn="l">
              <a:lnSpc>
                <a:spcPct val="150000"/>
              </a:lnSpc>
              <a:spcBef>
                <a:spcPts val="0"/>
              </a:spcBef>
              <a:spcAft>
                <a:spcPts val="0"/>
              </a:spcAft>
              <a:buNone/>
            </a:pPr>
            <a:r>
              <a:rPr lang="en" sz="1797">
                <a:solidFill>
                  <a:schemeClr val="dk2"/>
                </a:solidFill>
              </a:rPr>
              <a:t>GBMs iteratively improve predictions by combining the strengths of multiple decision trees. This approach helps in reducing bias and variance, leading to improved model performance on complex datasets.</a:t>
            </a:r>
            <a:endParaRPr sz="1797">
              <a:solidFill>
                <a:schemeClr val="dk2"/>
              </a:solidFill>
            </a:endParaRPr>
          </a:p>
          <a:p>
            <a:pPr indent="0" lvl="0" marL="0" rtl="0" algn="l">
              <a:spcBef>
                <a:spcPts val="0"/>
              </a:spcBef>
              <a:spcAft>
                <a:spcPts val="1200"/>
              </a:spcAft>
              <a:buNone/>
            </a:pPr>
            <a:r>
              <a:t/>
            </a:r>
            <a:endParaRPr/>
          </a:p>
        </p:txBody>
      </p:sp>
      <p:pic>
        <p:nvPicPr>
          <p:cNvPr id="232" name="Google Shape;232;p33"/>
          <p:cNvPicPr preferRelativeResize="0"/>
          <p:nvPr/>
        </p:nvPicPr>
        <p:blipFill>
          <a:blip r:embed="rId3">
            <a:alphaModFix/>
          </a:blip>
          <a:stretch>
            <a:fillRect/>
          </a:stretch>
        </p:blipFill>
        <p:spPr>
          <a:xfrm>
            <a:off x="4229675" y="1252700"/>
            <a:ext cx="4055174" cy="31892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GRADIENT BOOSTING MACHINE (GBM)</a:t>
            </a:r>
            <a:endParaRPr/>
          </a:p>
        </p:txBody>
      </p:sp>
      <p:sp>
        <p:nvSpPr>
          <p:cNvPr id="238" name="Google Shape;238;p3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2"/>
                </a:solidFill>
              </a:rPr>
              <a:t>We opted to create a model consisting of 50 trees. This number was chosen to balance the tradeoff between model accuracy and the risk of overfitting. With too few trees, the model might not capture all the complexities of the data, whereas too many trees can lead to overfitting, where the model performs well on training data but poorly on unseen data. Each tree in the ensemble focuses on correcting the mistakes of the previous one, gradually improving the overall model's accuracy. By limiting the number to 50, we ensure that the model remains general enough to perform well on both the training and unseen test data, while still being sufficiently detailed to capture the underlying patterns in customer behavior regarding term deposit subscriptions</a:t>
            </a:r>
            <a:endParaRPr>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5"/>
          <p:cNvSpPr txBox="1"/>
          <p:nvPr>
            <p:ph type="title"/>
          </p:nvPr>
        </p:nvSpPr>
        <p:spPr>
          <a:xfrm>
            <a:off x="729450" y="13075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grpSp>
        <p:nvGrpSpPr>
          <p:cNvPr id="244" name="Google Shape;244;p35"/>
          <p:cNvGrpSpPr/>
          <p:nvPr/>
        </p:nvGrpSpPr>
        <p:grpSpPr>
          <a:xfrm>
            <a:off x="5632317" y="1178700"/>
            <a:ext cx="3305700" cy="3483050"/>
            <a:chOff x="5632317" y="1189775"/>
            <a:chExt cx="3305700" cy="3483050"/>
          </a:xfrm>
        </p:grpSpPr>
        <p:sp>
          <p:nvSpPr>
            <p:cNvPr id="245" name="Google Shape;245;p35"/>
            <p:cNvSpPr/>
            <p:nvPr/>
          </p:nvSpPr>
          <p:spPr>
            <a:xfrm>
              <a:off x="5632317" y="1189775"/>
              <a:ext cx="3305700" cy="669000"/>
            </a:xfrm>
            <a:prstGeom prst="chevron">
              <a:avLst>
                <a:gd fmla="val 50000" name="adj"/>
              </a:avLst>
            </a:prstGeom>
            <a:solidFill>
              <a:srgbClr val="D8372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Deployment Strategies</a:t>
              </a:r>
              <a:endParaRPr>
                <a:solidFill>
                  <a:srgbClr val="FFFFFF"/>
                </a:solidFill>
                <a:latin typeface="Roboto"/>
                <a:ea typeface="Roboto"/>
                <a:cs typeface="Roboto"/>
                <a:sym typeface="Roboto"/>
              </a:endParaRPr>
            </a:p>
          </p:txBody>
        </p:sp>
        <p:sp>
          <p:nvSpPr>
            <p:cNvPr id="246" name="Google Shape;246;p35"/>
            <p:cNvSpPr txBox="1"/>
            <p:nvPr/>
          </p:nvSpPr>
          <p:spPr>
            <a:xfrm>
              <a:off x="6167063" y="205712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Lato"/>
                  <a:ea typeface="Lato"/>
                  <a:cs typeface="Lato"/>
                  <a:sym typeface="Lato"/>
                </a:rPr>
                <a:t>Deployment strategies involve integrating the models into the bank's current systems, continuously monitoring their performance, and regularly updating them to adapt to changing customer patterns.</a:t>
              </a:r>
              <a:endParaRPr sz="1200">
                <a:latin typeface="Lato"/>
                <a:ea typeface="Lato"/>
                <a:cs typeface="Lato"/>
                <a:sym typeface="La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grpSp>
      <p:grpSp>
        <p:nvGrpSpPr>
          <p:cNvPr id="247" name="Google Shape;247;p35"/>
          <p:cNvGrpSpPr/>
          <p:nvPr/>
        </p:nvGrpSpPr>
        <p:grpSpPr>
          <a:xfrm>
            <a:off x="0" y="1178914"/>
            <a:ext cx="3546900" cy="3482836"/>
            <a:chOff x="0" y="1189989"/>
            <a:chExt cx="3546900" cy="3482836"/>
          </a:xfrm>
        </p:grpSpPr>
        <p:sp>
          <p:nvSpPr>
            <p:cNvPr id="248" name="Google Shape;248;p35"/>
            <p:cNvSpPr/>
            <p:nvPr/>
          </p:nvSpPr>
          <p:spPr>
            <a:xfrm>
              <a:off x="0" y="1189989"/>
              <a:ext cx="3546900" cy="669000"/>
            </a:xfrm>
            <a:prstGeom prst="homePlate">
              <a:avLst>
                <a:gd fmla="val 50000" name="adj"/>
              </a:avLst>
            </a:prstGeom>
            <a:solidFill>
              <a:srgbClr val="801F1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Accuracy, Precision, Recall &amp; </a:t>
              </a:r>
              <a:endParaRPr>
                <a:solidFill>
                  <a:srgbClr val="FFFFFF"/>
                </a:solidFill>
                <a:latin typeface="Roboto"/>
                <a:ea typeface="Roboto"/>
                <a:cs typeface="Roboto"/>
                <a:sym typeface="Roboto"/>
              </a:endParaRPr>
            </a:p>
            <a:p>
              <a:pPr indent="0" lvl="0" marL="0" rtl="0" algn="ctr">
                <a:spcBef>
                  <a:spcPts val="0"/>
                </a:spcBef>
                <a:spcAft>
                  <a:spcPts val="0"/>
                </a:spcAft>
                <a:buNone/>
              </a:pPr>
              <a:r>
                <a:rPr lang="en">
                  <a:solidFill>
                    <a:srgbClr val="FFFFFF"/>
                  </a:solidFill>
                  <a:latin typeface="Roboto"/>
                  <a:ea typeface="Roboto"/>
                  <a:cs typeface="Roboto"/>
                  <a:sym typeface="Roboto"/>
                </a:rPr>
                <a:t>F-measure</a:t>
              </a:r>
              <a:endParaRPr>
                <a:solidFill>
                  <a:srgbClr val="FFFFFF"/>
                </a:solidFill>
                <a:latin typeface="Roboto"/>
                <a:ea typeface="Roboto"/>
                <a:cs typeface="Roboto"/>
                <a:sym typeface="Roboto"/>
              </a:endParaRPr>
            </a:p>
          </p:txBody>
        </p:sp>
        <p:sp>
          <p:nvSpPr>
            <p:cNvPr id="249" name="Google Shape;249;p35"/>
            <p:cNvSpPr txBox="1"/>
            <p:nvPr/>
          </p:nvSpPr>
          <p:spPr>
            <a:xfrm>
              <a:off x="655361" y="205712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Lato"/>
                  <a:ea typeface="Lato"/>
                  <a:cs typeface="Lato"/>
                  <a:sym typeface="Lato"/>
                </a:rPr>
                <a:t>We evaluated the models based on key performance metrics, including accuracy, precision, recall, and the F-measure. These metrics provided insights into the models' ability to correctly identify subscribers, minimize marketing costs, and strike a balance between the two.</a:t>
              </a:r>
              <a:endParaRPr sz="1200">
                <a:latin typeface="Lato"/>
                <a:ea typeface="Lato"/>
                <a:cs typeface="Lato"/>
                <a:sym typeface="La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grpSp>
      <p:grpSp>
        <p:nvGrpSpPr>
          <p:cNvPr id="250" name="Google Shape;250;p35"/>
          <p:cNvGrpSpPr/>
          <p:nvPr/>
        </p:nvGrpSpPr>
        <p:grpSpPr>
          <a:xfrm>
            <a:off x="2944204" y="1178700"/>
            <a:ext cx="3305700" cy="3483050"/>
            <a:chOff x="2944204" y="1189775"/>
            <a:chExt cx="3305700" cy="3483050"/>
          </a:xfrm>
        </p:grpSpPr>
        <p:sp>
          <p:nvSpPr>
            <p:cNvPr id="251" name="Google Shape;251;p35"/>
            <p:cNvSpPr/>
            <p:nvPr/>
          </p:nvSpPr>
          <p:spPr>
            <a:xfrm>
              <a:off x="2944204" y="1189775"/>
              <a:ext cx="3305700" cy="669000"/>
            </a:xfrm>
            <a:prstGeom prst="chevron">
              <a:avLst>
                <a:gd fmla="val 50000" name="adj"/>
              </a:avLst>
            </a:prstGeom>
            <a:solidFill>
              <a:srgbClr val="B02B2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Top Performing Models</a:t>
              </a:r>
              <a:endParaRPr>
                <a:solidFill>
                  <a:srgbClr val="FFFFFF"/>
                </a:solidFill>
                <a:latin typeface="Roboto"/>
                <a:ea typeface="Roboto"/>
                <a:cs typeface="Roboto"/>
                <a:sym typeface="Roboto"/>
              </a:endParaRPr>
            </a:p>
          </p:txBody>
        </p:sp>
        <p:sp>
          <p:nvSpPr>
            <p:cNvPr id="252" name="Google Shape;252;p35"/>
            <p:cNvSpPr txBox="1"/>
            <p:nvPr/>
          </p:nvSpPr>
          <p:spPr>
            <a:xfrm>
              <a:off x="3478949" y="205712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Lato"/>
                  <a:ea typeface="Lato"/>
                  <a:cs typeface="Lato"/>
                  <a:sym typeface="Lato"/>
                </a:rPr>
                <a:t>The Logistic Regression model in RapidMiner and the Decision Trees model in R emerged as the top performers, demonstrating strong predictive power and offering valuable insights into customer behavior.</a:t>
              </a:r>
              <a:endParaRPr sz="1200">
                <a:latin typeface="Lato"/>
                <a:ea typeface="Lato"/>
                <a:cs typeface="Lato"/>
                <a:sym typeface="La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grpSp>
      <p:sp>
        <p:nvSpPr>
          <p:cNvPr id="253" name="Google Shape;253;p35"/>
          <p:cNvSpPr txBox="1"/>
          <p:nvPr/>
        </p:nvSpPr>
        <p:spPr>
          <a:xfrm>
            <a:off x="1144050" y="563200"/>
            <a:ext cx="69060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Raleway"/>
                <a:ea typeface="Raleway"/>
                <a:cs typeface="Raleway"/>
                <a:sym typeface="Raleway"/>
              </a:rPr>
              <a:t>MODEL EVALUATION &amp; PERFORMANCE</a:t>
            </a:r>
            <a:endParaRPr b="1" sz="2600">
              <a:solidFill>
                <a:schemeClr val="dk2"/>
              </a:solidFill>
              <a:latin typeface="Raleway"/>
              <a:ea typeface="Raleway"/>
              <a:cs typeface="Raleway"/>
              <a:sym typeface="Raleway"/>
            </a:endParaRPr>
          </a:p>
          <a:p>
            <a:pPr indent="0" lvl="0" marL="0" rtl="0" algn="l">
              <a:spcBef>
                <a:spcPts val="0"/>
              </a:spcBef>
              <a:spcAft>
                <a:spcPts val="0"/>
              </a:spcAft>
              <a:buNone/>
            </a:pPr>
            <a:r>
              <a:t/>
            </a:r>
            <a:endParaRPr b="1" sz="1500">
              <a:solidFill>
                <a:schemeClr val="dk2"/>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6"/>
          <p:cNvSpPr txBox="1"/>
          <p:nvPr>
            <p:ph type="title"/>
          </p:nvPr>
        </p:nvSpPr>
        <p:spPr>
          <a:xfrm>
            <a:off x="710675" y="5345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LIMITATIONS &amp; CHALLENGES</a:t>
            </a:r>
            <a:endParaRPr/>
          </a:p>
        </p:txBody>
      </p:sp>
      <p:grpSp>
        <p:nvGrpSpPr>
          <p:cNvPr id="259" name="Google Shape;259;p36"/>
          <p:cNvGrpSpPr/>
          <p:nvPr/>
        </p:nvGrpSpPr>
        <p:grpSpPr>
          <a:xfrm>
            <a:off x="323525" y="1656525"/>
            <a:ext cx="2952113" cy="2286000"/>
            <a:chOff x="323525" y="1656525"/>
            <a:chExt cx="2952113" cy="2286000"/>
          </a:xfrm>
        </p:grpSpPr>
        <p:sp>
          <p:nvSpPr>
            <p:cNvPr id="260" name="Google Shape;260;p36"/>
            <p:cNvSpPr txBox="1"/>
            <p:nvPr/>
          </p:nvSpPr>
          <p:spPr>
            <a:xfrm>
              <a:off x="323525" y="1656525"/>
              <a:ext cx="2318400" cy="2286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200" u="sng">
                  <a:latin typeface="Lato"/>
                  <a:ea typeface="Lato"/>
                  <a:cs typeface="Lato"/>
                  <a:sym typeface="Lato"/>
                </a:rPr>
                <a:t>Static Historical Data</a:t>
              </a:r>
              <a:endParaRPr b="1" sz="1200" u="sng">
                <a:latin typeface="Lato"/>
                <a:ea typeface="Lato"/>
                <a:cs typeface="Lato"/>
                <a:sym typeface="Lato"/>
              </a:endParaRPr>
            </a:p>
            <a:p>
              <a:pPr indent="0" lvl="0" marL="0" rtl="0" algn="l">
                <a:lnSpc>
                  <a:spcPct val="115000"/>
                </a:lnSpc>
                <a:spcBef>
                  <a:spcPts val="0"/>
                </a:spcBef>
                <a:spcAft>
                  <a:spcPts val="0"/>
                </a:spcAft>
                <a:buNone/>
              </a:pPr>
              <a:r>
                <a:rPr b="1" lang="en" sz="1200">
                  <a:latin typeface="Lato"/>
                  <a:ea typeface="Lato"/>
                  <a:cs typeface="Lato"/>
                  <a:sym typeface="Lato"/>
                </a:rPr>
                <a:t>T</a:t>
              </a:r>
              <a:r>
                <a:rPr lang="en" sz="1200">
                  <a:latin typeface="Lato"/>
                  <a:ea typeface="Lato"/>
                  <a:cs typeface="Lato"/>
                  <a:sym typeface="Lato"/>
                </a:rPr>
                <a:t>he reliance on a historical dataset may not fully capture the dynamic nature of customer behavior, and the models may not account for unforeseen economic or social changes that affect customer decisions.</a:t>
              </a:r>
              <a:endParaRPr sz="1200">
                <a:latin typeface="Lato"/>
                <a:ea typeface="Lato"/>
                <a:cs typeface="Lato"/>
                <a:sym typeface="Lato"/>
              </a:endParaRPr>
            </a:p>
            <a:p>
              <a:pPr indent="0" lvl="0" marL="0" rtl="0" algn="r">
                <a:spcBef>
                  <a:spcPts val="0"/>
                </a:spcBef>
                <a:spcAft>
                  <a:spcPts val="1600"/>
                </a:spcAft>
                <a:buNone/>
              </a:pPr>
              <a:r>
                <a:t/>
              </a:r>
              <a:endParaRPr sz="800">
                <a:latin typeface="Roboto"/>
                <a:ea typeface="Roboto"/>
                <a:cs typeface="Roboto"/>
                <a:sym typeface="Roboto"/>
              </a:endParaRPr>
            </a:p>
          </p:txBody>
        </p:sp>
        <p:cxnSp>
          <p:nvCxnSpPr>
            <p:cNvPr id="261" name="Google Shape;261;p36"/>
            <p:cNvCxnSpPr/>
            <p:nvPr/>
          </p:nvCxnSpPr>
          <p:spPr>
            <a:xfrm rot="10800000">
              <a:off x="2642038" y="2647950"/>
              <a:ext cx="633600" cy="0"/>
            </a:xfrm>
            <a:prstGeom prst="straightConnector1">
              <a:avLst/>
            </a:prstGeom>
            <a:noFill/>
            <a:ln cap="flat" cmpd="sng" w="9525">
              <a:solidFill>
                <a:srgbClr val="249C91"/>
              </a:solidFill>
              <a:prstDash val="solid"/>
              <a:round/>
              <a:headEnd len="sm" w="sm" type="none"/>
              <a:tailEnd len="med" w="med" type="oval"/>
            </a:ln>
          </p:spPr>
        </p:cxnSp>
      </p:grpSp>
      <p:grpSp>
        <p:nvGrpSpPr>
          <p:cNvPr id="262" name="Google Shape;262;p36"/>
          <p:cNvGrpSpPr/>
          <p:nvPr/>
        </p:nvGrpSpPr>
        <p:grpSpPr>
          <a:xfrm>
            <a:off x="5209838" y="938875"/>
            <a:ext cx="3610663" cy="1833000"/>
            <a:chOff x="5209838" y="1060350"/>
            <a:chExt cx="3610663" cy="1833000"/>
          </a:xfrm>
        </p:grpSpPr>
        <p:sp>
          <p:nvSpPr>
            <p:cNvPr id="263" name="Google Shape;263;p36"/>
            <p:cNvSpPr txBox="1"/>
            <p:nvPr/>
          </p:nvSpPr>
          <p:spPr>
            <a:xfrm>
              <a:off x="6696500" y="1060350"/>
              <a:ext cx="2124000" cy="1833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200" u="sng">
                  <a:latin typeface="Lato"/>
                  <a:ea typeface="Lato"/>
                  <a:cs typeface="Lato"/>
                  <a:sym typeface="Lato"/>
                </a:rPr>
                <a:t>Interpretability of Complex Models</a:t>
              </a:r>
              <a:endParaRPr b="1" sz="1200" u="sng">
                <a:latin typeface="Lato"/>
                <a:ea typeface="Lato"/>
                <a:cs typeface="Lato"/>
                <a:sym typeface="Lato"/>
              </a:endParaRPr>
            </a:p>
            <a:p>
              <a:pPr indent="0" lvl="0" marL="0" rtl="0" algn="l">
                <a:lnSpc>
                  <a:spcPct val="115000"/>
                </a:lnSpc>
                <a:spcBef>
                  <a:spcPts val="0"/>
                </a:spcBef>
                <a:spcAft>
                  <a:spcPts val="0"/>
                </a:spcAft>
                <a:buNone/>
              </a:pPr>
              <a:r>
                <a:rPr lang="en" sz="1200">
                  <a:latin typeface="Lato"/>
                  <a:ea typeface="Lato"/>
                  <a:cs typeface="Lato"/>
                  <a:sym typeface="Lato"/>
                </a:rPr>
                <a:t>The 'black box' nature of models like Neural Networks makes it challenging to derive actionable insights on why certain predictions are made, which can hinder trust and acceptance among end-users.</a:t>
              </a:r>
              <a:endParaRPr sz="1200">
                <a:latin typeface="Lato"/>
                <a:ea typeface="Lato"/>
                <a:cs typeface="Lato"/>
                <a:sym typeface="Lato"/>
              </a:endParaRPr>
            </a:p>
            <a:p>
              <a:pPr indent="0" lvl="0" marL="0" rtl="0" algn="l">
                <a:spcBef>
                  <a:spcPts val="0"/>
                </a:spcBef>
                <a:spcAft>
                  <a:spcPts val="1600"/>
                </a:spcAft>
                <a:buNone/>
              </a:pPr>
              <a:r>
                <a:t/>
              </a:r>
              <a:endParaRPr sz="800">
                <a:latin typeface="Roboto"/>
                <a:ea typeface="Roboto"/>
                <a:cs typeface="Roboto"/>
                <a:sym typeface="Roboto"/>
              </a:endParaRPr>
            </a:p>
          </p:txBody>
        </p:sp>
        <p:cxnSp>
          <p:nvCxnSpPr>
            <p:cNvPr id="264" name="Google Shape;264;p36"/>
            <p:cNvCxnSpPr/>
            <p:nvPr/>
          </p:nvCxnSpPr>
          <p:spPr>
            <a:xfrm>
              <a:off x="5209838" y="1705200"/>
              <a:ext cx="1286700" cy="0"/>
            </a:xfrm>
            <a:prstGeom prst="straightConnector1">
              <a:avLst/>
            </a:prstGeom>
            <a:noFill/>
            <a:ln cap="flat" cmpd="sng" w="9525">
              <a:solidFill>
                <a:srgbClr val="155B55"/>
              </a:solidFill>
              <a:prstDash val="solid"/>
              <a:round/>
              <a:headEnd len="sm" w="sm" type="none"/>
              <a:tailEnd len="med" w="med" type="oval"/>
            </a:ln>
          </p:spPr>
        </p:cxnSp>
      </p:grpSp>
      <p:grpSp>
        <p:nvGrpSpPr>
          <p:cNvPr id="265" name="Google Shape;265;p36"/>
          <p:cNvGrpSpPr/>
          <p:nvPr/>
        </p:nvGrpSpPr>
        <p:grpSpPr>
          <a:xfrm>
            <a:off x="5209838" y="3227400"/>
            <a:ext cx="3610663" cy="1916100"/>
            <a:chOff x="5209838" y="3227400"/>
            <a:chExt cx="3610663" cy="1916100"/>
          </a:xfrm>
        </p:grpSpPr>
        <p:sp>
          <p:nvSpPr>
            <p:cNvPr id="266" name="Google Shape;266;p36"/>
            <p:cNvSpPr txBox="1"/>
            <p:nvPr/>
          </p:nvSpPr>
          <p:spPr>
            <a:xfrm>
              <a:off x="6696500" y="3227400"/>
              <a:ext cx="2124000" cy="1916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200" u="sng">
                  <a:latin typeface="Lato"/>
                  <a:ea typeface="Lato"/>
                  <a:cs typeface="Lato"/>
                  <a:sym typeface="Lato"/>
                </a:rPr>
                <a:t>Ethical Considerations</a:t>
              </a:r>
              <a:endParaRPr b="1" sz="1200" u="sng">
                <a:latin typeface="Lato"/>
                <a:ea typeface="Lato"/>
                <a:cs typeface="Lato"/>
                <a:sym typeface="Lato"/>
              </a:endParaRPr>
            </a:p>
            <a:p>
              <a:pPr indent="0" lvl="0" marL="0" rtl="0" algn="l">
                <a:lnSpc>
                  <a:spcPct val="115000"/>
                </a:lnSpc>
                <a:spcBef>
                  <a:spcPts val="0"/>
                </a:spcBef>
                <a:spcAft>
                  <a:spcPts val="0"/>
                </a:spcAft>
                <a:buNone/>
              </a:pPr>
              <a:r>
                <a:rPr lang="en" sz="1200">
                  <a:latin typeface="Lato"/>
                  <a:ea typeface="Lato"/>
                  <a:cs typeface="Lato"/>
                  <a:sym typeface="Lato"/>
                </a:rPr>
                <a:t>The examination of the ethical implications of data mining, particularly in terms of privacy and consent, is imperative in ensuring that these advancements are aligned with broader social values and norms.</a:t>
              </a:r>
              <a:endParaRPr sz="1200">
                <a:latin typeface="Lato"/>
                <a:ea typeface="Lato"/>
                <a:cs typeface="Lato"/>
                <a:sym typeface="Lato"/>
              </a:endParaRPr>
            </a:p>
            <a:p>
              <a:pPr indent="0" lvl="0" marL="0" rtl="0" algn="l">
                <a:spcBef>
                  <a:spcPts val="0"/>
                </a:spcBef>
                <a:spcAft>
                  <a:spcPts val="1600"/>
                </a:spcAft>
                <a:buNone/>
              </a:pPr>
              <a:r>
                <a:t/>
              </a:r>
              <a:endParaRPr sz="800">
                <a:latin typeface="Roboto"/>
                <a:ea typeface="Roboto"/>
                <a:cs typeface="Roboto"/>
                <a:sym typeface="Roboto"/>
              </a:endParaRPr>
            </a:p>
          </p:txBody>
        </p:sp>
        <p:cxnSp>
          <p:nvCxnSpPr>
            <p:cNvPr id="267" name="Google Shape;267;p36"/>
            <p:cNvCxnSpPr/>
            <p:nvPr/>
          </p:nvCxnSpPr>
          <p:spPr>
            <a:xfrm>
              <a:off x="5209838" y="3648300"/>
              <a:ext cx="1286700" cy="0"/>
            </a:xfrm>
            <a:prstGeom prst="straightConnector1">
              <a:avLst/>
            </a:prstGeom>
            <a:noFill/>
            <a:ln cap="flat" cmpd="sng" w="9525">
              <a:solidFill>
                <a:srgbClr val="1D7E75"/>
              </a:solidFill>
              <a:prstDash val="solid"/>
              <a:round/>
              <a:headEnd len="sm" w="sm" type="none"/>
              <a:tailEnd len="med" w="med" type="oval"/>
            </a:ln>
          </p:spPr>
        </p:cxnSp>
      </p:grpSp>
      <p:grpSp>
        <p:nvGrpSpPr>
          <p:cNvPr id="268" name="Google Shape;268;p36"/>
          <p:cNvGrpSpPr/>
          <p:nvPr/>
        </p:nvGrpSpPr>
        <p:grpSpPr>
          <a:xfrm>
            <a:off x="2662213" y="728463"/>
            <a:ext cx="3814835" cy="3790597"/>
            <a:chOff x="2662213" y="676344"/>
            <a:chExt cx="3814835" cy="3790597"/>
          </a:xfrm>
        </p:grpSpPr>
        <p:sp>
          <p:nvSpPr>
            <p:cNvPr id="269" name="Google Shape;269;p36"/>
            <p:cNvSpPr/>
            <p:nvPr/>
          </p:nvSpPr>
          <p:spPr>
            <a:xfrm rot="3600185">
              <a:off x="3169983" y="1184511"/>
              <a:ext cx="2774659" cy="2774659"/>
            </a:xfrm>
            <a:prstGeom prst="blockArc">
              <a:avLst>
                <a:gd fmla="val 12622480" name="adj1"/>
                <a:gd fmla="val 19781569" name="adj2"/>
                <a:gd fmla="val 20773" name="adj3"/>
              </a:avLst>
            </a:prstGeom>
            <a:solidFill>
              <a:srgbClr val="155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6"/>
            <p:cNvSpPr/>
            <p:nvPr/>
          </p:nvSpPr>
          <p:spPr>
            <a:xfrm rot="10800000">
              <a:off x="3183490" y="1163229"/>
              <a:ext cx="2774700" cy="2774700"/>
            </a:xfrm>
            <a:prstGeom prst="blockArc">
              <a:avLst>
                <a:gd fmla="val 12622480" name="adj1"/>
                <a:gd fmla="val 19662822" name="adj2"/>
                <a:gd fmla="val 20729" name="adj3"/>
              </a:avLst>
            </a:prstGeom>
            <a:solidFill>
              <a:srgbClr val="1D7E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6"/>
            <p:cNvSpPr/>
            <p:nvPr/>
          </p:nvSpPr>
          <p:spPr>
            <a:xfrm rot="-3600185">
              <a:off x="3194618" y="1184114"/>
              <a:ext cx="2774659" cy="2774659"/>
            </a:xfrm>
            <a:prstGeom prst="blockArc">
              <a:avLst>
                <a:gd fmla="val 12622480" name="adj1"/>
                <a:gd fmla="val 19703271" name="adj2"/>
                <a:gd fmla="val 20851" name="adj3"/>
              </a:avLst>
            </a:prstGeom>
            <a:solidFill>
              <a:srgbClr val="249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36"/>
            <p:cNvGrpSpPr/>
            <p:nvPr/>
          </p:nvGrpSpPr>
          <p:grpSpPr>
            <a:xfrm rot="-7200165">
              <a:off x="3337679" y="2826785"/>
              <a:ext cx="585011" cy="585536"/>
              <a:chOff x="1967628" y="812211"/>
              <a:chExt cx="588000" cy="588000"/>
            </a:xfrm>
          </p:grpSpPr>
          <p:sp>
            <p:nvSpPr>
              <p:cNvPr id="273" name="Google Shape;273;p36"/>
              <p:cNvSpPr/>
              <p:nvPr/>
            </p:nvSpPr>
            <p:spPr>
              <a:xfrm rot="39023">
                <a:off x="1970909" y="815492"/>
                <a:ext cx="581437" cy="581437"/>
              </a:xfrm>
              <a:prstGeom prst="pie">
                <a:avLst>
                  <a:gd fmla="val 6190354" name="adj1"/>
                  <a:gd fmla="val 14996165" name="adj2"/>
                </a:avLst>
              </a:prstGeom>
              <a:solidFill>
                <a:srgbClr val="249C91"/>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6"/>
              <p:cNvSpPr/>
              <p:nvPr/>
            </p:nvSpPr>
            <p:spPr>
              <a:xfrm rot="10800000">
                <a:off x="1970875" y="815525"/>
                <a:ext cx="581400" cy="581400"/>
              </a:xfrm>
              <a:prstGeom prst="pie">
                <a:avLst>
                  <a:gd fmla="val 4028252" name="adj1"/>
                  <a:gd fmla="val 17183677" name="adj2"/>
                </a:avLst>
              </a:prstGeom>
              <a:solidFill>
                <a:srgbClr val="249C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36"/>
            <p:cNvGrpSpPr/>
            <p:nvPr/>
          </p:nvGrpSpPr>
          <p:grpSpPr>
            <a:xfrm>
              <a:off x="4264097" y="1180331"/>
              <a:ext cx="585001" cy="585530"/>
              <a:chOff x="1970048" y="811613"/>
              <a:chExt cx="588000" cy="588000"/>
            </a:xfrm>
          </p:grpSpPr>
          <p:sp>
            <p:nvSpPr>
              <p:cNvPr id="276" name="Google Shape;276;p36"/>
              <p:cNvSpPr/>
              <p:nvPr/>
            </p:nvSpPr>
            <p:spPr>
              <a:xfrm rot="39023">
                <a:off x="1973329" y="814894"/>
                <a:ext cx="581437" cy="581437"/>
              </a:xfrm>
              <a:prstGeom prst="pie">
                <a:avLst>
                  <a:gd fmla="val 6190354" name="adj1"/>
                  <a:gd fmla="val 14996165" name="adj2"/>
                </a:avLst>
              </a:prstGeom>
              <a:solidFill>
                <a:srgbClr val="155B55"/>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6"/>
              <p:cNvSpPr/>
              <p:nvPr/>
            </p:nvSpPr>
            <p:spPr>
              <a:xfrm rot="10800000">
                <a:off x="1973295" y="814927"/>
                <a:ext cx="581400" cy="581400"/>
              </a:xfrm>
              <a:prstGeom prst="pie">
                <a:avLst>
                  <a:gd fmla="val 4028252" name="adj1"/>
                  <a:gd fmla="val 17183677" name="adj2"/>
                </a:avLst>
              </a:prstGeom>
              <a:solidFill>
                <a:srgbClr val="155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 name="Google Shape;278;p36"/>
            <p:cNvGrpSpPr/>
            <p:nvPr/>
          </p:nvGrpSpPr>
          <p:grpSpPr>
            <a:xfrm rot="7200165">
              <a:off x="5229930" y="2804716"/>
              <a:ext cx="585011" cy="585536"/>
              <a:chOff x="1977085" y="811649"/>
              <a:chExt cx="588000" cy="588000"/>
            </a:xfrm>
          </p:grpSpPr>
          <p:sp>
            <p:nvSpPr>
              <p:cNvPr id="279" name="Google Shape;279;p36"/>
              <p:cNvSpPr/>
              <p:nvPr/>
            </p:nvSpPr>
            <p:spPr>
              <a:xfrm rot="39023">
                <a:off x="1980366" y="814930"/>
                <a:ext cx="581437" cy="581437"/>
              </a:xfrm>
              <a:prstGeom prst="pie">
                <a:avLst>
                  <a:gd fmla="val 6190354" name="adj1"/>
                  <a:gd fmla="val 14996165" name="adj2"/>
                </a:avLst>
              </a:prstGeom>
              <a:solidFill>
                <a:srgbClr val="1D7E75"/>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6"/>
              <p:cNvSpPr/>
              <p:nvPr/>
            </p:nvSpPr>
            <p:spPr>
              <a:xfrm rot="10800000">
                <a:off x="1980332" y="814963"/>
                <a:ext cx="581400" cy="581400"/>
              </a:xfrm>
              <a:prstGeom prst="pie">
                <a:avLst>
                  <a:gd fmla="val 4028252" name="adj1"/>
                  <a:gd fmla="val 17183677" name="adj2"/>
                </a:avLst>
              </a:prstGeom>
              <a:solidFill>
                <a:srgbClr val="1D7E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36"/>
            <p:cNvSpPr txBox="1"/>
            <p:nvPr/>
          </p:nvSpPr>
          <p:spPr>
            <a:xfrm>
              <a:off x="4334550" y="1255312"/>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03 </a:t>
              </a:r>
              <a:endParaRPr b="1" sz="1600">
                <a:solidFill>
                  <a:srgbClr val="FFFFFF"/>
                </a:solidFill>
                <a:latin typeface="Roboto"/>
                <a:ea typeface="Roboto"/>
                <a:cs typeface="Roboto"/>
                <a:sym typeface="Roboto"/>
              </a:endParaRPr>
            </a:p>
          </p:txBody>
        </p:sp>
        <p:sp>
          <p:nvSpPr>
            <p:cNvPr id="282" name="Google Shape;282;p36"/>
            <p:cNvSpPr txBox="1"/>
            <p:nvPr/>
          </p:nvSpPr>
          <p:spPr>
            <a:xfrm>
              <a:off x="3375648" y="2887440"/>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01 </a:t>
              </a:r>
              <a:endParaRPr b="1" sz="1600">
                <a:solidFill>
                  <a:srgbClr val="FFFFFF"/>
                </a:solidFill>
                <a:latin typeface="Roboto"/>
                <a:ea typeface="Roboto"/>
                <a:cs typeface="Roboto"/>
                <a:sym typeface="Roboto"/>
              </a:endParaRPr>
            </a:p>
          </p:txBody>
        </p:sp>
        <p:sp>
          <p:nvSpPr>
            <p:cNvPr id="283" name="Google Shape;283;p36"/>
            <p:cNvSpPr txBox="1"/>
            <p:nvPr/>
          </p:nvSpPr>
          <p:spPr>
            <a:xfrm>
              <a:off x="5281877" y="2857865"/>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02 </a:t>
              </a:r>
              <a:endParaRPr b="1" sz="1600">
                <a:solidFill>
                  <a:srgbClr val="FFFFFF"/>
                </a:solidFill>
                <a:latin typeface="Roboto"/>
                <a:ea typeface="Roboto"/>
                <a:cs typeface="Roboto"/>
                <a:sym typeface="Roboto"/>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INSIGHTS &amp; IMPLICATIONS</a:t>
            </a:r>
            <a:endParaRPr/>
          </a:p>
        </p:txBody>
      </p:sp>
      <p:sp>
        <p:nvSpPr>
          <p:cNvPr id="289" name="Google Shape;289;p37"/>
          <p:cNvSpPr txBox="1"/>
          <p:nvPr>
            <p:ph idx="1" type="body"/>
          </p:nvPr>
        </p:nvSpPr>
        <p:spPr>
          <a:xfrm>
            <a:off x="729450" y="1899475"/>
            <a:ext cx="7688700" cy="3169500"/>
          </a:xfrm>
          <a:prstGeom prst="rect">
            <a:avLst/>
          </a:prstGeom>
        </p:spPr>
        <p:txBody>
          <a:bodyPr anchorCtr="0" anchor="t" bIns="91425" lIns="91425" spcFirstLastPara="1" rIns="91425" wrap="square" tIns="91425">
            <a:normAutofit fontScale="70000" lnSpcReduction="20000"/>
          </a:bodyPr>
          <a:lstStyle/>
          <a:p>
            <a:pPr indent="-322729" lvl="0" marL="457200" rtl="0" algn="l">
              <a:spcBef>
                <a:spcPts val="0"/>
              </a:spcBef>
              <a:spcAft>
                <a:spcPts val="0"/>
              </a:spcAft>
              <a:buClr>
                <a:srgbClr val="000000"/>
              </a:buClr>
              <a:buSzPct val="100000"/>
              <a:buChar char="●"/>
            </a:pPr>
            <a:r>
              <a:rPr b="1" lang="en" sz="2117">
                <a:solidFill>
                  <a:srgbClr val="000000"/>
                </a:solidFill>
              </a:rPr>
              <a:t>Leveraging Data Mining: </a:t>
            </a:r>
            <a:r>
              <a:rPr lang="en" sz="2117">
                <a:solidFill>
                  <a:srgbClr val="000000"/>
                </a:solidFill>
              </a:rPr>
              <a:t>The study underscores the transformative potential of data mining in the banking sector's marketing strategies, offering a strategic edge in an intensely competitive market.</a:t>
            </a:r>
            <a:endParaRPr sz="2117">
              <a:solidFill>
                <a:srgbClr val="000000"/>
              </a:solidFill>
            </a:endParaRPr>
          </a:p>
          <a:p>
            <a:pPr indent="0" lvl="0" marL="457200" rtl="0" algn="l">
              <a:spcBef>
                <a:spcPts val="0"/>
              </a:spcBef>
              <a:spcAft>
                <a:spcPts val="0"/>
              </a:spcAft>
              <a:buNone/>
            </a:pPr>
            <a:r>
              <a:t/>
            </a:r>
            <a:endParaRPr sz="2117">
              <a:solidFill>
                <a:srgbClr val="000000"/>
              </a:solidFill>
            </a:endParaRPr>
          </a:p>
          <a:p>
            <a:pPr indent="-322729" lvl="0" marL="457200" rtl="0" algn="l">
              <a:spcBef>
                <a:spcPts val="0"/>
              </a:spcBef>
              <a:spcAft>
                <a:spcPts val="0"/>
              </a:spcAft>
              <a:buClr>
                <a:srgbClr val="000000"/>
              </a:buClr>
              <a:buSzPct val="100000"/>
              <a:buChar char="●"/>
            </a:pPr>
            <a:r>
              <a:rPr b="1" lang="en" sz="2117">
                <a:solidFill>
                  <a:srgbClr val="000000"/>
                </a:solidFill>
              </a:rPr>
              <a:t>Enhancing Customer Targeting: </a:t>
            </a:r>
            <a:r>
              <a:rPr lang="en" sz="2117">
                <a:solidFill>
                  <a:srgbClr val="000000"/>
                </a:solidFill>
              </a:rPr>
              <a:t>The models' insights into customer behavior enhance the bank's ability to target potential subscribers efficiently, maximizing marketing ROI and reducing associated costs.</a:t>
            </a:r>
            <a:endParaRPr sz="2117">
              <a:solidFill>
                <a:srgbClr val="000000"/>
              </a:solidFill>
            </a:endParaRPr>
          </a:p>
          <a:p>
            <a:pPr indent="0" lvl="0" marL="457200" rtl="0" algn="l">
              <a:spcBef>
                <a:spcPts val="0"/>
              </a:spcBef>
              <a:spcAft>
                <a:spcPts val="0"/>
              </a:spcAft>
              <a:buNone/>
            </a:pPr>
            <a:r>
              <a:t/>
            </a:r>
            <a:endParaRPr sz="2117">
              <a:solidFill>
                <a:srgbClr val="000000"/>
              </a:solidFill>
            </a:endParaRPr>
          </a:p>
          <a:p>
            <a:pPr indent="-322729" lvl="0" marL="457200" rtl="0" algn="l">
              <a:spcBef>
                <a:spcPts val="0"/>
              </a:spcBef>
              <a:spcAft>
                <a:spcPts val="0"/>
              </a:spcAft>
              <a:buClr>
                <a:srgbClr val="000000"/>
              </a:buClr>
              <a:buSzPct val="100000"/>
              <a:buChar char="●"/>
            </a:pPr>
            <a:r>
              <a:rPr b="1" lang="en" sz="2117">
                <a:solidFill>
                  <a:srgbClr val="000000"/>
                </a:solidFill>
              </a:rPr>
              <a:t>Future Research Directions: </a:t>
            </a:r>
            <a:r>
              <a:rPr lang="en" sz="2117">
                <a:solidFill>
                  <a:srgbClr val="000000"/>
                </a:solidFill>
              </a:rPr>
              <a:t>Future research directions include real-time data analysis and the exploration of hybrid models for enhanced predictive accuracy and interpretability, as well as discussions on the ethical implications of data mining in maintaining customer trust and privacy.</a:t>
            </a:r>
            <a:endParaRPr sz="2117">
              <a:solidFill>
                <a:srgbClr val="000000"/>
              </a:solidFil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8"/>
          <p:cNvSpPr txBox="1"/>
          <p:nvPr>
            <p:ph type="title"/>
          </p:nvPr>
        </p:nvSpPr>
        <p:spPr>
          <a:xfrm>
            <a:off x="727800" y="6229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grpSp>
        <p:nvGrpSpPr>
          <p:cNvPr id="295" name="Google Shape;295;p38"/>
          <p:cNvGrpSpPr/>
          <p:nvPr/>
        </p:nvGrpSpPr>
        <p:grpSpPr>
          <a:xfrm>
            <a:off x="552174" y="1185525"/>
            <a:ext cx="2714017" cy="3711155"/>
            <a:chOff x="927213" y="283725"/>
            <a:chExt cx="2281837" cy="4076400"/>
          </a:xfrm>
        </p:grpSpPr>
        <p:sp>
          <p:nvSpPr>
            <p:cNvPr id="296" name="Google Shape;296;p38"/>
            <p:cNvSpPr/>
            <p:nvPr/>
          </p:nvSpPr>
          <p:spPr>
            <a:xfrm>
              <a:off x="1178650" y="283725"/>
              <a:ext cx="2030400" cy="4076400"/>
            </a:xfrm>
            <a:prstGeom prst="rect">
              <a:avLst/>
            </a:prstGeom>
            <a:solidFill>
              <a:srgbClr val="1B7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8"/>
            <p:cNvSpPr/>
            <p:nvPr/>
          </p:nvSpPr>
          <p:spPr>
            <a:xfrm>
              <a:off x="1118234" y="341749"/>
              <a:ext cx="2048100" cy="1442700"/>
            </a:xfrm>
            <a:prstGeom prst="rect">
              <a:avLst/>
            </a:prstGeom>
            <a:solidFill>
              <a:srgbClr val="FFFFFF"/>
            </a:solidFill>
            <a:ln cap="flat" cmpd="sng" w="19050">
              <a:solidFill>
                <a:srgbClr val="1D7E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8"/>
            <p:cNvSpPr/>
            <p:nvPr/>
          </p:nvSpPr>
          <p:spPr>
            <a:xfrm>
              <a:off x="1225925" y="552653"/>
              <a:ext cx="1815000" cy="123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rgbClr val="1D7E75"/>
                  </a:solidFill>
                  <a:latin typeface="Roboto Medium"/>
                  <a:ea typeface="Roboto Medium"/>
                  <a:cs typeface="Roboto Medium"/>
                  <a:sym typeface="Roboto Medium"/>
                </a:rPr>
                <a:t>Data Driven Approach</a:t>
              </a:r>
              <a:endParaRPr sz="2500">
                <a:solidFill>
                  <a:srgbClr val="1D7E75"/>
                </a:solidFill>
                <a:latin typeface="Roboto Medium"/>
                <a:ea typeface="Roboto Medium"/>
                <a:cs typeface="Roboto Medium"/>
                <a:sym typeface="Roboto Medium"/>
              </a:endParaRPr>
            </a:p>
          </p:txBody>
        </p:sp>
        <p:sp>
          <p:nvSpPr>
            <p:cNvPr id="299" name="Google Shape;299;p38"/>
            <p:cNvSpPr/>
            <p:nvPr/>
          </p:nvSpPr>
          <p:spPr>
            <a:xfrm rot="5400000">
              <a:off x="1938871" y="1697298"/>
              <a:ext cx="389100" cy="278100"/>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8"/>
            <p:cNvSpPr/>
            <p:nvPr/>
          </p:nvSpPr>
          <p:spPr>
            <a:xfrm>
              <a:off x="927213" y="2084362"/>
              <a:ext cx="2221500" cy="19611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300">
                  <a:solidFill>
                    <a:srgbClr val="FFFFFF"/>
                  </a:solidFill>
                  <a:latin typeface="Roboto"/>
                  <a:ea typeface="Roboto"/>
                  <a:cs typeface="Roboto"/>
                  <a:sym typeface="Roboto"/>
                </a:rPr>
                <a:t>The study underscores the transformative potential of data mining in the banking sectors marketing strategies, providing a strategic edge in an intensely competitive market</a:t>
              </a:r>
              <a:endParaRPr sz="1300">
                <a:solidFill>
                  <a:srgbClr val="FFFFFF"/>
                </a:solidFill>
                <a:latin typeface="Roboto"/>
                <a:ea typeface="Roboto"/>
                <a:cs typeface="Roboto"/>
                <a:sym typeface="Roboto"/>
              </a:endParaRPr>
            </a:p>
          </p:txBody>
        </p:sp>
      </p:grpSp>
      <p:grpSp>
        <p:nvGrpSpPr>
          <p:cNvPr id="301" name="Google Shape;301;p38"/>
          <p:cNvGrpSpPr/>
          <p:nvPr/>
        </p:nvGrpSpPr>
        <p:grpSpPr>
          <a:xfrm>
            <a:off x="3328575" y="1185525"/>
            <a:ext cx="2552583" cy="3711155"/>
            <a:chOff x="1118218" y="283725"/>
            <a:chExt cx="2146110" cy="4076400"/>
          </a:xfrm>
        </p:grpSpPr>
        <p:sp>
          <p:nvSpPr>
            <p:cNvPr id="302" name="Google Shape;302;p38"/>
            <p:cNvSpPr/>
            <p:nvPr/>
          </p:nvSpPr>
          <p:spPr>
            <a:xfrm>
              <a:off x="1178650" y="283725"/>
              <a:ext cx="2030400" cy="4076400"/>
            </a:xfrm>
            <a:prstGeom prst="rect">
              <a:avLst/>
            </a:prstGeom>
            <a:solidFill>
              <a:srgbClr val="1B7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8"/>
            <p:cNvSpPr/>
            <p:nvPr/>
          </p:nvSpPr>
          <p:spPr>
            <a:xfrm>
              <a:off x="1118218" y="341749"/>
              <a:ext cx="2048100" cy="1460100"/>
            </a:xfrm>
            <a:prstGeom prst="rect">
              <a:avLst/>
            </a:prstGeom>
            <a:solidFill>
              <a:srgbClr val="FFFFFF"/>
            </a:solidFill>
            <a:ln cap="flat" cmpd="sng" w="19050">
              <a:solidFill>
                <a:srgbClr val="1D7E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8"/>
            <p:cNvSpPr/>
            <p:nvPr/>
          </p:nvSpPr>
          <p:spPr>
            <a:xfrm>
              <a:off x="1233928" y="555478"/>
              <a:ext cx="1815000" cy="9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rgbClr val="1D7E75"/>
                  </a:solidFill>
                  <a:latin typeface="Roboto Medium"/>
                  <a:ea typeface="Roboto Medium"/>
                  <a:cs typeface="Roboto Medium"/>
                  <a:sym typeface="Roboto Medium"/>
                </a:rPr>
                <a:t>Customer Insights</a:t>
              </a:r>
              <a:endParaRPr sz="2500">
                <a:solidFill>
                  <a:srgbClr val="1D7E75"/>
                </a:solidFill>
                <a:latin typeface="Roboto Medium"/>
                <a:ea typeface="Roboto Medium"/>
                <a:cs typeface="Roboto Medium"/>
                <a:sym typeface="Roboto Medium"/>
              </a:endParaRPr>
            </a:p>
          </p:txBody>
        </p:sp>
        <p:sp>
          <p:nvSpPr>
            <p:cNvPr id="305" name="Google Shape;305;p38"/>
            <p:cNvSpPr/>
            <p:nvPr/>
          </p:nvSpPr>
          <p:spPr>
            <a:xfrm rot="5400000">
              <a:off x="1938871" y="1697298"/>
              <a:ext cx="389100" cy="278100"/>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8"/>
            <p:cNvSpPr/>
            <p:nvPr/>
          </p:nvSpPr>
          <p:spPr>
            <a:xfrm>
              <a:off x="1233928" y="2056434"/>
              <a:ext cx="2030400" cy="202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lt1"/>
                  </a:solidFill>
                  <a:latin typeface="Roboto"/>
                  <a:ea typeface="Roboto"/>
                  <a:cs typeface="Roboto"/>
                  <a:sym typeface="Roboto"/>
                </a:rPr>
                <a:t>The predictive model offer valuable insights into customer behavior, enhancing the banks ability to target potential subscribers efficiently and maximize marketing ROI</a:t>
              </a:r>
              <a:endParaRPr sz="700">
                <a:solidFill>
                  <a:srgbClr val="FFFFFF"/>
                </a:solidFill>
                <a:latin typeface="Roboto"/>
                <a:ea typeface="Roboto"/>
                <a:cs typeface="Roboto"/>
                <a:sym typeface="Roboto"/>
              </a:endParaRPr>
            </a:p>
          </p:txBody>
        </p:sp>
      </p:grpSp>
      <p:grpSp>
        <p:nvGrpSpPr>
          <p:cNvPr id="307" name="Google Shape;307;p38"/>
          <p:cNvGrpSpPr/>
          <p:nvPr/>
        </p:nvGrpSpPr>
        <p:grpSpPr>
          <a:xfrm>
            <a:off x="5877800" y="1185525"/>
            <a:ext cx="2577935" cy="3711155"/>
            <a:chOff x="1118224" y="283725"/>
            <a:chExt cx="2167425" cy="4076400"/>
          </a:xfrm>
        </p:grpSpPr>
        <p:sp>
          <p:nvSpPr>
            <p:cNvPr id="308" name="Google Shape;308;p38"/>
            <p:cNvSpPr/>
            <p:nvPr/>
          </p:nvSpPr>
          <p:spPr>
            <a:xfrm>
              <a:off x="1178650" y="283725"/>
              <a:ext cx="2030400" cy="4076400"/>
            </a:xfrm>
            <a:prstGeom prst="rect">
              <a:avLst/>
            </a:prstGeom>
            <a:solidFill>
              <a:srgbClr val="1B7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8"/>
            <p:cNvSpPr/>
            <p:nvPr/>
          </p:nvSpPr>
          <p:spPr>
            <a:xfrm>
              <a:off x="1118224" y="341749"/>
              <a:ext cx="2048100" cy="1460100"/>
            </a:xfrm>
            <a:prstGeom prst="rect">
              <a:avLst/>
            </a:prstGeom>
            <a:solidFill>
              <a:srgbClr val="FFFFFF"/>
            </a:solidFill>
            <a:ln cap="flat" cmpd="sng" w="19050">
              <a:solidFill>
                <a:srgbClr val="1D7E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8"/>
            <p:cNvSpPr/>
            <p:nvPr/>
          </p:nvSpPr>
          <p:spPr>
            <a:xfrm>
              <a:off x="1178653" y="555473"/>
              <a:ext cx="1970100" cy="130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1D7E75"/>
                  </a:solidFill>
                  <a:latin typeface="Roboto Medium"/>
                  <a:ea typeface="Roboto Medium"/>
                  <a:cs typeface="Roboto Medium"/>
                  <a:sym typeface="Roboto Medium"/>
                </a:rPr>
                <a:t>Ethical Considerations</a:t>
              </a:r>
              <a:endParaRPr sz="2500">
                <a:solidFill>
                  <a:srgbClr val="1D7E75"/>
                </a:solidFill>
                <a:latin typeface="Roboto Medium"/>
                <a:ea typeface="Roboto Medium"/>
                <a:cs typeface="Roboto Medium"/>
                <a:sym typeface="Roboto Medium"/>
              </a:endParaRPr>
            </a:p>
          </p:txBody>
        </p:sp>
        <p:sp>
          <p:nvSpPr>
            <p:cNvPr id="311" name="Google Shape;311;p38"/>
            <p:cNvSpPr/>
            <p:nvPr/>
          </p:nvSpPr>
          <p:spPr>
            <a:xfrm rot="5400000">
              <a:off x="1938871" y="1697298"/>
              <a:ext cx="389100" cy="278100"/>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8"/>
            <p:cNvSpPr/>
            <p:nvPr/>
          </p:nvSpPr>
          <p:spPr>
            <a:xfrm>
              <a:off x="1237548" y="2012553"/>
              <a:ext cx="2048100" cy="211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lt1"/>
                  </a:solidFill>
                  <a:latin typeface="Roboto"/>
                  <a:ea typeface="Roboto"/>
                  <a:cs typeface="Roboto"/>
                  <a:sym typeface="Roboto"/>
                </a:rPr>
                <a:t>The study opens up critical discussions on the ethical implications of data mining, ensuring the bank maintains customer trust and privacy while leveraging these powerful analytical tools</a:t>
              </a:r>
              <a:endParaRPr sz="700">
                <a:solidFill>
                  <a:srgbClr val="FFFFFF"/>
                </a:solidFill>
                <a:latin typeface="Roboto"/>
                <a:ea typeface="Roboto"/>
                <a:cs typeface="Roboto"/>
                <a:sym typeface="Roboto"/>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9"/>
          <p:cNvSpPr txBox="1"/>
          <p:nvPr>
            <p:ph type="title"/>
          </p:nvPr>
        </p:nvSpPr>
        <p:spPr>
          <a:xfrm>
            <a:off x="730000" y="1318650"/>
            <a:ext cx="3300900" cy="3530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888"/>
              <a:t>THANK </a:t>
            </a:r>
            <a:endParaRPr sz="3888"/>
          </a:p>
          <a:p>
            <a:pPr indent="0" lvl="0" marL="0" rtl="0" algn="l">
              <a:spcBef>
                <a:spcPts val="0"/>
              </a:spcBef>
              <a:spcAft>
                <a:spcPts val="0"/>
              </a:spcAft>
              <a:buNone/>
            </a:pPr>
            <a:r>
              <a:rPr lang="en" sz="3888"/>
              <a:t>YOU</a:t>
            </a:r>
            <a:endParaRPr sz="3888"/>
          </a:p>
          <a:p>
            <a:pPr indent="0" lvl="0" marL="0" rtl="0" algn="l">
              <a:lnSpc>
                <a:spcPct val="115000"/>
              </a:lnSpc>
              <a:spcBef>
                <a:spcPts val="0"/>
              </a:spcBef>
              <a:spcAft>
                <a:spcPts val="0"/>
              </a:spcAft>
              <a:buNone/>
            </a:pPr>
            <a:r>
              <a:t/>
            </a:r>
            <a:endParaRPr sz="3000"/>
          </a:p>
          <a:p>
            <a:pPr indent="0" lvl="0" marL="0" rtl="0" algn="l">
              <a:lnSpc>
                <a:spcPct val="115000"/>
              </a:lnSpc>
              <a:spcBef>
                <a:spcPts val="0"/>
              </a:spcBef>
              <a:spcAft>
                <a:spcPts val="0"/>
              </a:spcAft>
              <a:buNone/>
            </a:pPr>
            <a:r>
              <a:rPr b="0" lang="en" sz="1800">
                <a:solidFill>
                  <a:srgbClr val="000000"/>
                </a:solidFill>
                <a:latin typeface="Lato"/>
                <a:ea typeface="Lato"/>
                <a:cs typeface="Lato"/>
                <a:sym typeface="Lato"/>
              </a:rPr>
              <a:t>Chidinma Aniekwena</a:t>
            </a:r>
            <a:endParaRPr b="0" sz="1800">
              <a:solidFill>
                <a:srgbClr val="000000"/>
              </a:solidFill>
              <a:latin typeface="Lato"/>
              <a:ea typeface="Lato"/>
              <a:cs typeface="Lato"/>
              <a:sym typeface="Lato"/>
            </a:endParaRPr>
          </a:p>
          <a:p>
            <a:pPr indent="0" lvl="0" marL="0" rtl="0" algn="l">
              <a:lnSpc>
                <a:spcPct val="115000"/>
              </a:lnSpc>
              <a:spcBef>
                <a:spcPts val="0"/>
              </a:spcBef>
              <a:spcAft>
                <a:spcPts val="0"/>
              </a:spcAft>
              <a:buNone/>
            </a:pPr>
            <a:r>
              <a:rPr b="0" lang="en" sz="1800">
                <a:solidFill>
                  <a:srgbClr val="000000"/>
                </a:solidFill>
                <a:latin typeface="Lato"/>
                <a:ea typeface="Lato"/>
                <a:cs typeface="Lato"/>
                <a:sym typeface="Lato"/>
              </a:rPr>
              <a:t>Chukwuebuka Dibie</a:t>
            </a:r>
            <a:endParaRPr b="0" sz="1800">
              <a:solidFill>
                <a:srgbClr val="000000"/>
              </a:solidFill>
              <a:latin typeface="Lato"/>
              <a:ea typeface="Lato"/>
              <a:cs typeface="Lato"/>
              <a:sym typeface="Lato"/>
            </a:endParaRPr>
          </a:p>
          <a:p>
            <a:pPr indent="0" lvl="0" marL="0" rtl="0" algn="l">
              <a:lnSpc>
                <a:spcPct val="115000"/>
              </a:lnSpc>
              <a:spcBef>
                <a:spcPts val="0"/>
              </a:spcBef>
              <a:spcAft>
                <a:spcPts val="0"/>
              </a:spcAft>
              <a:buNone/>
            </a:pPr>
            <a:r>
              <a:rPr b="0" lang="en" sz="1800">
                <a:solidFill>
                  <a:srgbClr val="000000"/>
                </a:solidFill>
                <a:latin typeface="Lato"/>
                <a:ea typeface="Lato"/>
                <a:cs typeface="Lato"/>
                <a:sym typeface="Lato"/>
              </a:rPr>
              <a:t>Fougnigue Sefon</a:t>
            </a:r>
            <a:endParaRPr b="0" sz="1800">
              <a:solidFill>
                <a:srgbClr val="000000"/>
              </a:solidFill>
              <a:latin typeface="Lato"/>
              <a:ea typeface="Lato"/>
              <a:cs typeface="Lato"/>
              <a:sym typeface="Lato"/>
            </a:endParaRPr>
          </a:p>
          <a:p>
            <a:pPr indent="0" lvl="0" marL="0" rtl="0" algn="l">
              <a:lnSpc>
                <a:spcPct val="115000"/>
              </a:lnSpc>
              <a:spcBef>
                <a:spcPts val="0"/>
              </a:spcBef>
              <a:spcAft>
                <a:spcPts val="0"/>
              </a:spcAft>
              <a:buNone/>
            </a:pPr>
            <a:r>
              <a:rPr b="0" lang="en" sz="1800">
                <a:solidFill>
                  <a:srgbClr val="000000"/>
                </a:solidFill>
                <a:latin typeface="Lato"/>
                <a:ea typeface="Lato"/>
                <a:cs typeface="Lato"/>
                <a:sym typeface="Lato"/>
              </a:rPr>
              <a:t>Mariam Adegbindin</a:t>
            </a:r>
            <a:endParaRPr b="0" sz="1800">
              <a:solidFill>
                <a:srgbClr val="000000"/>
              </a:solidFill>
              <a:latin typeface="Lato"/>
              <a:ea typeface="Lato"/>
              <a:cs typeface="Lato"/>
              <a:sym typeface="Lato"/>
            </a:endParaRPr>
          </a:p>
          <a:p>
            <a:pPr indent="0" lvl="0" marL="0" rtl="0" algn="l">
              <a:lnSpc>
                <a:spcPct val="115000"/>
              </a:lnSpc>
              <a:spcBef>
                <a:spcPts val="0"/>
              </a:spcBef>
              <a:spcAft>
                <a:spcPts val="0"/>
              </a:spcAft>
              <a:buNone/>
            </a:pPr>
            <a:r>
              <a:rPr b="0" lang="en" sz="1800">
                <a:solidFill>
                  <a:srgbClr val="000000"/>
                </a:solidFill>
                <a:latin typeface="Lato"/>
                <a:ea typeface="Lato"/>
                <a:cs typeface="Lato"/>
                <a:sym typeface="Lato"/>
              </a:rPr>
              <a:t>Tokoni Forun</a:t>
            </a:r>
            <a:endParaRPr b="0" sz="1800">
              <a:solidFill>
                <a:srgbClr val="000000"/>
              </a:solidFill>
              <a:latin typeface="Lato"/>
              <a:ea typeface="Lato"/>
              <a:cs typeface="Lato"/>
              <a:sym typeface="Lato"/>
            </a:endParaRPr>
          </a:p>
          <a:p>
            <a:pPr indent="0" lvl="0" marL="0" rtl="0" algn="l">
              <a:lnSpc>
                <a:spcPct val="115000"/>
              </a:lnSpc>
              <a:spcBef>
                <a:spcPts val="0"/>
              </a:spcBef>
              <a:spcAft>
                <a:spcPts val="0"/>
              </a:spcAft>
              <a:buNone/>
            </a:pPr>
            <a:r>
              <a:t/>
            </a:r>
            <a:endParaRPr sz="3000">
              <a:latin typeface="Lato"/>
              <a:ea typeface="Lato"/>
              <a:cs typeface="Lato"/>
              <a:sym typeface="Lato"/>
            </a:endParaRPr>
          </a:p>
        </p:txBody>
      </p:sp>
      <p:pic>
        <p:nvPicPr>
          <p:cNvPr id="318" name="Google Shape;318;p39"/>
          <p:cNvPicPr preferRelativeResize="0"/>
          <p:nvPr/>
        </p:nvPicPr>
        <p:blipFill>
          <a:blip r:embed="rId3">
            <a:alphaModFix/>
          </a:blip>
          <a:stretch>
            <a:fillRect/>
          </a:stretch>
        </p:blipFill>
        <p:spPr>
          <a:xfrm>
            <a:off x="4575425" y="8"/>
            <a:ext cx="4572001" cy="2571743"/>
          </a:xfrm>
          <a:prstGeom prst="rect">
            <a:avLst/>
          </a:prstGeom>
          <a:noFill/>
          <a:ln>
            <a:noFill/>
          </a:ln>
        </p:spPr>
      </p:pic>
      <p:pic>
        <p:nvPicPr>
          <p:cNvPr id="319" name="Google Shape;319;p39"/>
          <p:cNvPicPr preferRelativeResize="0"/>
          <p:nvPr/>
        </p:nvPicPr>
        <p:blipFill>
          <a:blip r:embed="rId4">
            <a:alphaModFix/>
          </a:blip>
          <a:stretch>
            <a:fillRect/>
          </a:stretch>
        </p:blipFill>
        <p:spPr>
          <a:xfrm>
            <a:off x="4575425" y="2638750"/>
            <a:ext cx="4572001" cy="2504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BUSINESS PROBLEM</a:t>
            </a:r>
            <a:endParaRPr/>
          </a:p>
        </p:txBody>
      </p:sp>
      <p:sp>
        <p:nvSpPr>
          <p:cNvPr id="101" name="Google Shape;101;p15"/>
          <p:cNvSpPr txBox="1"/>
          <p:nvPr>
            <p:ph idx="1" type="subTitle"/>
          </p:nvPr>
        </p:nvSpPr>
        <p:spPr>
          <a:xfrm>
            <a:off x="730000" y="2571750"/>
            <a:ext cx="3300900" cy="1355400"/>
          </a:xfrm>
          <a:prstGeom prst="rect">
            <a:avLst/>
          </a:prstGeom>
        </p:spPr>
        <p:txBody>
          <a:bodyPr anchorCtr="0" anchor="t" bIns="91425" lIns="91425" spcFirstLastPara="1" rIns="91425" wrap="square" tIns="91425">
            <a:normAutofit fontScale="25000" lnSpcReduction="20000"/>
          </a:bodyPr>
          <a:lstStyle/>
          <a:p>
            <a:pPr indent="0" lvl="0" marL="0" rtl="0" algn="l">
              <a:lnSpc>
                <a:spcPct val="150000"/>
              </a:lnSpc>
              <a:spcBef>
                <a:spcPts val="0"/>
              </a:spcBef>
              <a:spcAft>
                <a:spcPts val="0"/>
              </a:spcAft>
              <a:buNone/>
            </a:pPr>
            <a:r>
              <a:rPr lang="en" sz="5200"/>
              <a:t>Cost efficiency impacts all stakeholders, including customers, deposit-holders, and regulators. The bank is responsible for operating in a manner that preserves profits and delivers the most value to its customers. </a:t>
            </a:r>
            <a:endParaRPr sz="52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2" name="Google Shape;102;p15"/>
          <p:cNvSpPr txBox="1"/>
          <p:nvPr>
            <p:ph idx="2" type="body"/>
          </p:nvPr>
        </p:nvSpPr>
        <p:spPr>
          <a:xfrm>
            <a:off x="5185275" y="447050"/>
            <a:ext cx="3374400" cy="1219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Marketing campaigns involve significant costs and the success of the campaign is determined by how much money was spent on the campaign versus its profitability.</a:t>
            </a:r>
            <a:endParaRPr/>
          </a:p>
        </p:txBody>
      </p:sp>
      <p:sp>
        <p:nvSpPr>
          <p:cNvPr id="103" name="Google Shape;103;p15"/>
          <p:cNvSpPr txBox="1"/>
          <p:nvPr/>
        </p:nvSpPr>
        <p:spPr>
          <a:xfrm>
            <a:off x="5185275" y="2040825"/>
            <a:ext cx="3000000" cy="222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300">
                <a:solidFill>
                  <a:schemeClr val="accent1"/>
                </a:solidFill>
                <a:latin typeface="Lato"/>
                <a:ea typeface="Lato"/>
                <a:cs typeface="Lato"/>
                <a:sym typeface="Lato"/>
              </a:rPr>
              <a:t>The labor hours involved in determining the customers most likely to open term deposits can be significantly reduced by evaluating a customer data set via data mining. This lower costs by allowing marketers to focus efforts on the most likely individuals to open term deposits with the bank.</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ph type="title"/>
          </p:nvPr>
        </p:nvSpPr>
        <p:spPr>
          <a:xfrm>
            <a:off x="729450" y="1322450"/>
            <a:ext cx="7688400" cy="56238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b="0" lang="en" sz="1500">
                <a:latin typeface="Lato"/>
                <a:ea typeface="Lato"/>
                <a:cs typeface="Lato"/>
                <a:sym typeface="Lato"/>
              </a:rPr>
              <a:t>This final project report encapsulates an in-depth study aimed at predicting customer acceptance of new term deposit offers through telemarketing campaigns by leveraging data mining techniques. The study was conducted by Team 2, Data Miners, at West Texas A&amp;M University. At the heart of this investigation is a dataset from the UC Irvine Machine Learning repository, which records customer responses to term deposit offers via phone calls, along with extensive demographic and behavioral attributes. The dataset was meticulously prepared, ensuring quality and usability through the elimination of redundancies and outliers, and addressing missing values with careful consideration. Our objective is to use classification data mining techniques, including decision tree, Naive Bayes, logistic regression, and neural network, to create a product that will help banks save money and increase profits with their direct marketing campaigns by identifying the customers most likely to subscribe to a term deposit with the bank. </a:t>
            </a:r>
            <a:endParaRPr b="0" sz="1500">
              <a:latin typeface="Lato"/>
              <a:ea typeface="Lato"/>
              <a:cs typeface="Lato"/>
              <a:sym typeface="Lato"/>
            </a:endParaRPr>
          </a:p>
          <a:p>
            <a:pPr indent="0" lvl="0" marL="0" rtl="0" algn="l">
              <a:spcBef>
                <a:spcPts val="0"/>
              </a:spcBef>
              <a:spcAft>
                <a:spcPts val="0"/>
              </a:spcAft>
              <a:buNone/>
            </a:pPr>
            <a:r>
              <a:t/>
            </a:r>
            <a:endParaRPr sz="1822"/>
          </a:p>
          <a:p>
            <a:pPr indent="0" lvl="0" marL="0" rtl="0" algn="l">
              <a:spcBef>
                <a:spcPts val="0"/>
              </a:spcBef>
              <a:spcAft>
                <a:spcPts val="0"/>
              </a:spcAft>
              <a:buNone/>
            </a:pPr>
            <a:r>
              <a:t/>
            </a:r>
            <a:endParaRPr sz="1600"/>
          </a:p>
        </p:txBody>
      </p:sp>
      <p:sp>
        <p:nvSpPr>
          <p:cNvPr id="109" name="Google Shape;109;p16"/>
          <p:cNvSpPr txBox="1"/>
          <p:nvPr/>
        </p:nvSpPr>
        <p:spPr>
          <a:xfrm>
            <a:off x="729450" y="618425"/>
            <a:ext cx="6360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lt1"/>
                </a:solidFill>
                <a:latin typeface="Lato"/>
                <a:ea typeface="Lato"/>
                <a:cs typeface="Lato"/>
                <a:sym typeface="Lato"/>
              </a:rPr>
              <a:t>INTRODUCTION &amp; OBJECTIVES</a:t>
            </a:r>
            <a:endParaRPr b="1" sz="20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13" name="Shape 113"/>
        <p:cNvGrpSpPr/>
        <p:nvPr/>
      </p:nvGrpSpPr>
      <p:grpSpPr>
        <a:xfrm>
          <a:off x="0" y="0"/>
          <a:ext cx="0" cy="0"/>
          <a:chOff x="0" y="0"/>
          <a:chExt cx="0" cy="0"/>
        </a:xfrm>
      </p:grpSpPr>
      <p:pic>
        <p:nvPicPr>
          <p:cNvPr id="114" name="Google Shape;114;p17"/>
          <p:cNvPicPr preferRelativeResize="0"/>
          <p:nvPr/>
        </p:nvPicPr>
        <p:blipFill>
          <a:blip r:embed="rId3">
            <a:alphaModFix/>
          </a:blip>
          <a:stretch>
            <a:fillRect/>
          </a:stretch>
        </p:blipFill>
        <p:spPr>
          <a:xfrm>
            <a:off x="117825" y="207600"/>
            <a:ext cx="2466175" cy="1846475"/>
          </a:xfrm>
          <a:prstGeom prst="rect">
            <a:avLst/>
          </a:prstGeom>
          <a:noFill/>
          <a:ln>
            <a:noFill/>
          </a:ln>
        </p:spPr>
      </p:pic>
      <p:cxnSp>
        <p:nvCxnSpPr>
          <p:cNvPr id="115" name="Google Shape;115;p17"/>
          <p:cNvCxnSpPr>
            <a:stCxn id="116" idx="2"/>
            <a:endCxn id="117" idx="0"/>
          </p:cNvCxnSpPr>
          <p:nvPr/>
        </p:nvCxnSpPr>
        <p:spPr>
          <a:xfrm>
            <a:off x="4043035" y="2396599"/>
            <a:ext cx="0" cy="937200"/>
          </a:xfrm>
          <a:prstGeom prst="straightConnector1">
            <a:avLst/>
          </a:prstGeom>
          <a:noFill/>
          <a:ln cap="flat" cmpd="sng" w="9525">
            <a:solidFill>
              <a:schemeClr val="dk2"/>
            </a:solidFill>
            <a:prstDash val="solid"/>
            <a:round/>
            <a:headEnd len="med" w="med" type="none"/>
            <a:tailEnd len="med" w="med" type="none"/>
          </a:ln>
        </p:spPr>
      </p:cxnSp>
      <p:sp>
        <p:nvSpPr>
          <p:cNvPr id="117" name="Google Shape;117;p17"/>
          <p:cNvSpPr/>
          <p:nvPr/>
        </p:nvSpPr>
        <p:spPr>
          <a:xfrm>
            <a:off x="3032785" y="3333751"/>
            <a:ext cx="2020500" cy="829800"/>
          </a:xfrm>
          <a:prstGeom prst="roundRect">
            <a:avLst>
              <a:gd fmla="val 16667" name="adj"/>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FFFFFF"/>
                </a:solidFill>
                <a:latin typeface="Lato"/>
                <a:ea typeface="Lato"/>
                <a:cs typeface="Lato"/>
                <a:sym typeface="Lato"/>
              </a:rPr>
              <a:t>Did the customer subscribe to the term deposit? (Yes/No)</a:t>
            </a:r>
            <a:endParaRPr sz="1200">
              <a:solidFill>
                <a:srgbClr val="FFFFFF"/>
              </a:solidFill>
              <a:latin typeface="Lato"/>
              <a:ea typeface="Lato"/>
              <a:cs typeface="Lato"/>
              <a:sym typeface="Lato"/>
            </a:endParaRPr>
          </a:p>
          <a:p>
            <a:pPr indent="0" lvl="0" marL="0" rtl="0" algn="ctr">
              <a:spcBef>
                <a:spcPts val="0"/>
              </a:spcBef>
              <a:spcAft>
                <a:spcPts val="0"/>
              </a:spcAft>
              <a:buNone/>
            </a:pPr>
            <a:r>
              <a:t/>
            </a:r>
            <a:endParaRPr sz="1100">
              <a:solidFill>
                <a:srgbClr val="FFFFFF"/>
              </a:solidFill>
              <a:latin typeface="Roboto"/>
              <a:ea typeface="Roboto"/>
              <a:cs typeface="Roboto"/>
              <a:sym typeface="Roboto"/>
            </a:endParaRPr>
          </a:p>
        </p:txBody>
      </p:sp>
      <p:sp>
        <p:nvSpPr>
          <p:cNvPr id="116" name="Google Shape;116;p17"/>
          <p:cNvSpPr/>
          <p:nvPr/>
        </p:nvSpPr>
        <p:spPr>
          <a:xfrm>
            <a:off x="3032785" y="1871299"/>
            <a:ext cx="2020500" cy="525300"/>
          </a:xfrm>
          <a:prstGeom prst="roundRect">
            <a:avLst>
              <a:gd fmla="val 16667" name="adj"/>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Target Attribute</a:t>
            </a:r>
            <a:endParaRPr sz="1100">
              <a:solidFill>
                <a:srgbClr val="FFFFFF"/>
              </a:solidFill>
              <a:latin typeface="Roboto"/>
              <a:ea typeface="Roboto"/>
              <a:cs typeface="Roboto"/>
              <a:sym typeface="Roboto"/>
            </a:endParaRPr>
          </a:p>
        </p:txBody>
      </p:sp>
      <p:grpSp>
        <p:nvGrpSpPr>
          <p:cNvPr id="118" name="Google Shape;118;p17"/>
          <p:cNvGrpSpPr/>
          <p:nvPr/>
        </p:nvGrpSpPr>
        <p:grpSpPr>
          <a:xfrm>
            <a:off x="5824325" y="310298"/>
            <a:ext cx="3001200" cy="4409634"/>
            <a:chOff x="5824313" y="520820"/>
            <a:chExt cx="3001200" cy="1569600"/>
          </a:xfrm>
        </p:grpSpPr>
        <p:sp>
          <p:nvSpPr>
            <p:cNvPr id="119" name="Google Shape;119;p17"/>
            <p:cNvSpPr/>
            <p:nvPr/>
          </p:nvSpPr>
          <p:spPr>
            <a:xfrm>
              <a:off x="5824313" y="520820"/>
              <a:ext cx="3001200" cy="1569600"/>
            </a:xfrm>
            <a:prstGeom prst="round2DiagRect">
              <a:avLst>
                <a:gd fmla="val 0" name="adj1"/>
                <a:gd fmla="val 17764" name="adj2"/>
              </a:avLst>
            </a:prstGeom>
            <a:solidFill>
              <a:srgbClr val="094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0" name="Google Shape;120;p17"/>
            <p:cNvSpPr txBox="1"/>
            <p:nvPr/>
          </p:nvSpPr>
          <p:spPr>
            <a:xfrm>
              <a:off x="5980863" y="553252"/>
              <a:ext cx="2417100" cy="16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FFFFFF"/>
                  </a:solidFill>
                  <a:latin typeface="Roboto"/>
                  <a:ea typeface="Roboto"/>
                  <a:cs typeface="Roboto"/>
                  <a:sym typeface="Roboto"/>
                </a:rPr>
                <a:t>16 Independent Variables</a:t>
              </a:r>
              <a:endParaRPr sz="1100">
                <a:solidFill>
                  <a:srgbClr val="FFFFFF"/>
                </a:solidFill>
                <a:latin typeface="Roboto"/>
                <a:ea typeface="Roboto"/>
                <a:cs typeface="Roboto"/>
                <a:sym typeface="Roboto"/>
              </a:endParaRPr>
            </a:p>
          </p:txBody>
        </p:sp>
        <p:sp>
          <p:nvSpPr>
            <p:cNvPr id="121" name="Google Shape;121;p17"/>
            <p:cNvSpPr txBox="1"/>
            <p:nvPr/>
          </p:nvSpPr>
          <p:spPr>
            <a:xfrm>
              <a:off x="6072188" y="694171"/>
              <a:ext cx="2417100" cy="131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•Age of customer</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•Type of job</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•Marital status</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•Highest education achieved</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•Has credit in default?</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•Average yearly bank balance</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•Has housing loan?</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•Has personal loan?</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•Contact communication type?</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•Last contact day of month?</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•Last contact month of year?</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•Last contact duration?</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•Number of contacts performed during the campaign and for this customer.</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•Was customer contacted after last campaign?</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•Number of contacts performed before this campaign for this customer.</a:t>
              </a:r>
              <a:endParaRPr sz="10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lang="en" sz="1000">
                  <a:solidFill>
                    <a:srgbClr val="FFFFFF"/>
                  </a:solidFill>
                  <a:latin typeface="Lato"/>
                  <a:ea typeface="Lato"/>
                  <a:cs typeface="Lato"/>
                  <a:sym typeface="Lato"/>
                </a:rPr>
                <a:t>•Outcome of previous campaign?</a:t>
              </a:r>
              <a:endParaRPr sz="1000">
                <a:solidFill>
                  <a:srgbClr val="FFFFFF"/>
                </a:solidFill>
                <a:latin typeface="Lato"/>
                <a:ea typeface="Lato"/>
                <a:cs typeface="Lato"/>
                <a:sym typeface="Lato"/>
              </a:endParaRPr>
            </a:p>
            <a:p>
              <a:pPr indent="0" lvl="0" marL="0" rtl="0" algn="l">
                <a:lnSpc>
                  <a:spcPct val="115000"/>
                </a:lnSpc>
                <a:spcBef>
                  <a:spcPts val="0"/>
                </a:spcBef>
                <a:spcAft>
                  <a:spcPts val="1600"/>
                </a:spcAft>
                <a:buNone/>
              </a:pPr>
              <a:r>
                <a:t/>
              </a:r>
              <a:endParaRPr sz="800">
                <a:solidFill>
                  <a:srgbClr val="FFFFFF"/>
                </a:solidFill>
                <a:latin typeface="Roboto"/>
                <a:ea typeface="Roboto"/>
                <a:cs typeface="Roboto"/>
                <a:sym typeface="Roboto"/>
              </a:endParaRPr>
            </a:p>
          </p:txBody>
        </p:sp>
      </p:grpSp>
      <p:sp>
        <p:nvSpPr>
          <p:cNvPr id="122" name="Google Shape;122;p17"/>
          <p:cNvSpPr txBox="1"/>
          <p:nvPr/>
        </p:nvSpPr>
        <p:spPr>
          <a:xfrm>
            <a:off x="3309563" y="310300"/>
            <a:ext cx="17892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solidFill>
                  <a:schemeClr val="accent1"/>
                </a:solidFill>
                <a:latin typeface="Lato"/>
                <a:ea typeface="Lato"/>
                <a:cs typeface="Lato"/>
                <a:sym typeface="Lato"/>
              </a:rPr>
              <a:t>DATA ATTRIBUTES</a:t>
            </a:r>
            <a:endParaRPr b="1" u="sng">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DESCRIPTION</a:t>
            </a:r>
            <a:endParaRPr/>
          </a:p>
        </p:txBody>
      </p:sp>
      <p:sp>
        <p:nvSpPr>
          <p:cNvPr id="128" name="Google Shape;128;p18"/>
          <p:cNvSpPr txBox="1"/>
          <p:nvPr>
            <p:ph idx="1" type="body"/>
          </p:nvPr>
        </p:nvSpPr>
        <p:spPr>
          <a:xfrm>
            <a:off x="729450" y="2078875"/>
            <a:ext cx="7688700" cy="2857500"/>
          </a:xfrm>
          <a:prstGeom prst="rect">
            <a:avLst/>
          </a:prstGeom>
        </p:spPr>
        <p:txBody>
          <a:bodyPr anchorCtr="0" anchor="t" bIns="91425" lIns="91425" spcFirstLastPara="1" rIns="91425" wrap="square" tIns="91425">
            <a:noAutofit/>
          </a:bodyPr>
          <a:lstStyle/>
          <a:p>
            <a:pPr indent="0" lvl="0" marL="0" rtl="0" algn="l">
              <a:lnSpc>
                <a:spcPct val="120000"/>
              </a:lnSpc>
              <a:spcBef>
                <a:spcPts val="1000"/>
              </a:spcBef>
              <a:spcAft>
                <a:spcPts val="0"/>
              </a:spcAft>
              <a:buNone/>
            </a:pPr>
            <a:r>
              <a:rPr lang="en">
                <a:solidFill>
                  <a:srgbClr val="000000"/>
                </a:solidFill>
              </a:rPr>
              <a:t>Gathering of information from various sources, ensuring completeness and accuracy.</a:t>
            </a:r>
            <a:endParaRPr>
              <a:solidFill>
                <a:srgbClr val="000000"/>
              </a:solidFill>
            </a:endParaRPr>
          </a:p>
          <a:p>
            <a:pPr indent="0" lvl="0" marL="0" rtl="0" algn="l">
              <a:lnSpc>
                <a:spcPct val="120000"/>
              </a:lnSpc>
              <a:spcBef>
                <a:spcPts val="1000"/>
              </a:spcBef>
              <a:spcAft>
                <a:spcPts val="0"/>
              </a:spcAft>
              <a:buNone/>
            </a:pPr>
            <a:r>
              <a:rPr lang="en">
                <a:solidFill>
                  <a:srgbClr val="000000"/>
                </a:solidFill>
              </a:rPr>
              <a:t>The </a:t>
            </a:r>
            <a:r>
              <a:rPr b="1" lang="en">
                <a:solidFill>
                  <a:srgbClr val="000000"/>
                </a:solidFill>
              </a:rPr>
              <a:t>Bank Marketing dataset</a:t>
            </a:r>
            <a:r>
              <a:rPr lang="en">
                <a:solidFill>
                  <a:srgbClr val="000000"/>
                </a:solidFill>
              </a:rPr>
              <a:t>, curated by Paulo Cortez and Sérgio Moro in 2012, focuses on understanding consumer behavior and marketing strategies in the banking sector. It captures outcomes from direct marketing campaigns conducted by a Portuguese banking institution between </a:t>
            </a:r>
            <a:r>
              <a:rPr b="1" lang="en">
                <a:solidFill>
                  <a:srgbClr val="000000"/>
                </a:solidFill>
              </a:rPr>
              <a:t>May 2008 and November 2010</a:t>
            </a:r>
            <a:r>
              <a:rPr lang="en">
                <a:solidFill>
                  <a:srgbClr val="000000"/>
                </a:solidFill>
              </a:rPr>
              <a:t>. The dataset includes </a:t>
            </a:r>
            <a:r>
              <a:rPr b="1" lang="en">
                <a:solidFill>
                  <a:srgbClr val="000000"/>
                </a:solidFill>
              </a:rPr>
              <a:t>45,211 records</a:t>
            </a:r>
            <a:r>
              <a:rPr lang="en">
                <a:solidFill>
                  <a:srgbClr val="000000"/>
                </a:solidFill>
              </a:rPr>
              <a:t> and provides insights into various demographic and behavioral attributes influencing clients’ subscription decisions. Attributes cover client characteristics (age, occupation, marital status, education), financial indicators (credit default status, average yearly balance, loan status), and marketing interactions (contact type, timing, duration). Previous campaign features, such as contact frequency and outcomes, help refine marketing strategies. The target variable ‘y’ indicates whether a client subscribed to a term deposit.</a:t>
            </a:r>
            <a:endParaRPr>
              <a:solidFill>
                <a:srgbClr val="000000"/>
              </a:solidFill>
            </a:endParaRPr>
          </a:p>
          <a:p>
            <a:pPr indent="0" lvl="0" marL="457200" rtl="0" algn="l">
              <a:spcBef>
                <a:spcPts val="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175150" y="114925"/>
            <a:ext cx="3300900" cy="101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PREPARATION</a:t>
            </a:r>
            <a:endParaRPr/>
          </a:p>
        </p:txBody>
      </p:sp>
      <p:sp>
        <p:nvSpPr>
          <p:cNvPr id="134" name="Google Shape;134;p19"/>
          <p:cNvSpPr txBox="1"/>
          <p:nvPr>
            <p:ph idx="2" type="body"/>
          </p:nvPr>
        </p:nvSpPr>
        <p:spPr>
          <a:xfrm>
            <a:off x="175150" y="1314475"/>
            <a:ext cx="3374400" cy="3025500"/>
          </a:xfrm>
          <a:prstGeom prst="rect">
            <a:avLst/>
          </a:prstGeom>
        </p:spPr>
        <p:txBody>
          <a:bodyPr anchorCtr="0" anchor="t" bIns="91425" lIns="91425" spcFirstLastPara="1" rIns="91425" wrap="square" tIns="91425">
            <a:normAutofit fontScale="40000"/>
          </a:bodyPr>
          <a:lstStyle/>
          <a:p>
            <a:pPr indent="0" lvl="0" marL="0" rtl="0" algn="l">
              <a:spcBef>
                <a:spcPts val="0"/>
              </a:spcBef>
              <a:spcAft>
                <a:spcPts val="0"/>
              </a:spcAft>
              <a:buNone/>
            </a:pPr>
            <a:r>
              <a:rPr lang="en" sz="2900">
                <a:solidFill>
                  <a:srgbClr val="000000"/>
                </a:solidFill>
              </a:rPr>
              <a:t>Cleaning, organizing, and transforming raw data into a structured format suitable for analysis. </a:t>
            </a:r>
            <a:endParaRPr sz="2900">
              <a:solidFill>
                <a:srgbClr val="000000"/>
              </a:solidFill>
            </a:endParaRPr>
          </a:p>
          <a:p>
            <a:pPr indent="0" lvl="0" marL="0" rtl="0" algn="l">
              <a:spcBef>
                <a:spcPts val="0"/>
              </a:spcBef>
              <a:spcAft>
                <a:spcPts val="0"/>
              </a:spcAft>
              <a:buNone/>
            </a:pPr>
            <a:r>
              <a:t/>
            </a:r>
            <a:endParaRPr sz="2900">
              <a:solidFill>
                <a:srgbClr val="000000"/>
              </a:solidFill>
            </a:endParaRPr>
          </a:p>
          <a:p>
            <a:pPr indent="0" lvl="0" marL="0" rtl="0" algn="l">
              <a:spcBef>
                <a:spcPts val="0"/>
              </a:spcBef>
              <a:spcAft>
                <a:spcPts val="0"/>
              </a:spcAft>
              <a:buNone/>
            </a:pPr>
            <a:r>
              <a:rPr b="1" lang="en" sz="2900">
                <a:solidFill>
                  <a:srgbClr val="000000"/>
                </a:solidFill>
              </a:rPr>
              <a:t>Missing Values</a:t>
            </a:r>
            <a:r>
              <a:rPr lang="en" sz="2900">
                <a:solidFill>
                  <a:srgbClr val="000000"/>
                </a:solidFill>
              </a:rPr>
              <a:t>: Although the dataset initially appears to have no missing values, further inspection revealed that certain variables (Job, Education, Poutcome, and Contact1) were labeled as "unknown," effectively representing missing data. We considered various techniques for handling these, including imputation and removal. Ultimately, we retained "unknown" as a separate category, recognizing its potential significance for telemarketing. </a:t>
            </a:r>
            <a:endParaRPr sz="2900">
              <a:solidFill>
                <a:srgbClr val="000000"/>
              </a:solidFill>
            </a:endParaRPr>
          </a:p>
          <a:p>
            <a:pPr indent="0" lvl="0" marL="0" rtl="0" algn="l">
              <a:spcBef>
                <a:spcPts val="0"/>
              </a:spcBef>
              <a:spcAft>
                <a:spcPts val="1200"/>
              </a:spcAft>
              <a:buNone/>
            </a:pPr>
            <a:r>
              <a:t/>
            </a:r>
            <a:endParaRPr/>
          </a:p>
        </p:txBody>
      </p:sp>
      <p:sp>
        <p:nvSpPr>
          <p:cNvPr id="135" name="Google Shape;135;p19"/>
          <p:cNvSpPr txBox="1"/>
          <p:nvPr>
            <p:ph idx="4294967295" type="body"/>
          </p:nvPr>
        </p:nvSpPr>
        <p:spPr>
          <a:xfrm>
            <a:off x="4671400" y="254000"/>
            <a:ext cx="4340100" cy="4671300"/>
          </a:xfrm>
          <a:prstGeom prst="rect">
            <a:avLst/>
          </a:prstGeom>
        </p:spPr>
        <p:txBody>
          <a:bodyPr anchorCtr="0" anchor="t" bIns="91425" lIns="91425" spcFirstLastPara="1" rIns="91425" wrap="square" tIns="91425">
            <a:normAutofit fontScale="25000" lnSpcReduction="10000"/>
          </a:bodyPr>
          <a:lstStyle/>
          <a:p>
            <a:pPr indent="0" lvl="0" marL="0" rtl="0" algn="l">
              <a:spcBef>
                <a:spcPts val="0"/>
              </a:spcBef>
              <a:spcAft>
                <a:spcPts val="0"/>
              </a:spcAft>
              <a:buNone/>
            </a:pPr>
            <a:r>
              <a:rPr b="1" lang="en" sz="4800">
                <a:solidFill>
                  <a:srgbClr val="000000"/>
                </a:solidFill>
              </a:rPr>
              <a:t>Outliers Detection</a:t>
            </a:r>
            <a:r>
              <a:rPr lang="en" sz="4800">
                <a:solidFill>
                  <a:srgbClr val="000000"/>
                </a:solidFill>
              </a:rPr>
              <a:t>: To identify outliers, we applied the three-sigma rule (68-95-99.7 rule). This rule considers that approximately 68% of data falls within one standard deviation of the mean, 95% within two standard deviations, and 99.7% within three standard deviations. Data points more than three standard deviations from the mean were flagged as outliers. </a:t>
            </a:r>
            <a:endParaRPr sz="4800">
              <a:solidFill>
                <a:srgbClr val="000000"/>
              </a:solidFill>
            </a:endParaRPr>
          </a:p>
          <a:p>
            <a:pPr indent="0" lvl="0" marL="0" rtl="0" algn="l">
              <a:spcBef>
                <a:spcPts val="0"/>
              </a:spcBef>
              <a:spcAft>
                <a:spcPts val="0"/>
              </a:spcAft>
              <a:buNone/>
            </a:pPr>
            <a:r>
              <a:t/>
            </a:r>
            <a:endParaRPr sz="4800">
              <a:solidFill>
                <a:srgbClr val="000000"/>
              </a:solidFill>
            </a:endParaRPr>
          </a:p>
          <a:p>
            <a:pPr indent="0" lvl="0" marL="0" rtl="0" algn="l">
              <a:spcBef>
                <a:spcPts val="0"/>
              </a:spcBef>
              <a:spcAft>
                <a:spcPts val="0"/>
              </a:spcAft>
              <a:buNone/>
            </a:pPr>
            <a:r>
              <a:rPr b="1" lang="en" sz="4800">
                <a:solidFill>
                  <a:srgbClr val="000000"/>
                </a:solidFill>
              </a:rPr>
              <a:t>Numeric Variables</a:t>
            </a:r>
            <a:r>
              <a:rPr lang="en" sz="4800">
                <a:solidFill>
                  <a:srgbClr val="000000"/>
                </a:solidFill>
              </a:rPr>
              <a:t>: We examined seven numeric variables: Age, Balance, Day, Duration, Campaign, Pdays, and Previous. Notably, we retained all age data, viewing each age group as a significant market segment. </a:t>
            </a:r>
            <a:endParaRPr sz="4800">
              <a:solidFill>
                <a:srgbClr val="000000"/>
              </a:solidFill>
            </a:endParaRPr>
          </a:p>
          <a:p>
            <a:pPr indent="0" lvl="0" marL="0" rtl="0" algn="l">
              <a:spcBef>
                <a:spcPts val="0"/>
              </a:spcBef>
              <a:spcAft>
                <a:spcPts val="0"/>
              </a:spcAft>
              <a:buNone/>
            </a:pPr>
            <a:r>
              <a:t/>
            </a:r>
            <a:endParaRPr sz="4800">
              <a:solidFill>
                <a:srgbClr val="000000"/>
              </a:solidFill>
            </a:endParaRPr>
          </a:p>
          <a:p>
            <a:pPr indent="0" lvl="0" marL="0" rtl="0" algn="l">
              <a:spcBef>
                <a:spcPts val="0"/>
              </a:spcBef>
              <a:spcAft>
                <a:spcPts val="0"/>
              </a:spcAft>
              <a:buNone/>
            </a:pPr>
            <a:r>
              <a:rPr b="1" lang="en" sz="4800">
                <a:solidFill>
                  <a:srgbClr val="000000"/>
                </a:solidFill>
              </a:rPr>
              <a:t>Balance Outliers</a:t>
            </a:r>
            <a:r>
              <a:rPr lang="en" sz="4800">
                <a:solidFill>
                  <a:srgbClr val="000000"/>
                </a:solidFill>
              </a:rPr>
              <a:t>: We removed 745 records with extreme balance values. </a:t>
            </a:r>
            <a:r>
              <a:rPr b="1" lang="en" sz="4800">
                <a:solidFill>
                  <a:srgbClr val="000000"/>
                </a:solidFill>
              </a:rPr>
              <a:t>Day Variable</a:t>
            </a:r>
            <a:r>
              <a:rPr lang="en" sz="4800">
                <a:solidFill>
                  <a:srgbClr val="000000"/>
                </a:solidFill>
              </a:rPr>
              <a:t>: For the "Day" variable (representing the day of the month when contact was made), we retained all records. Removing apparent outliers could distort the dataset by eliminating valid observations. </a:t>
            </a:r>
            <a:endParaRPr sz="4800">
              <a:solidFill>
                <a:srgbClr val="000000"/>
              </a:solidFill>
            </a:endParaRPr>
          </a:p>
          <a:p>
            <a:pPr indent="0" lvl="0" marL="0" rtl="0" algn="l">
              <a:spcBef>
                <a:spcPts val="0"/>
              </a:spcBef>
              <a:spcAft>
                <a:spcPts val="0"/>
              </a:spcAft>
              <a:buNone/>
            </a:pPr>
            <a:r>
              <a:t/>
            </a:r>
            <a:endParaRPr sz="4800">
              <a:solidFill>
                <a:srgbClr val="000000"/>
              </a:solidFill>
            </a:endParaRPr>
          </a:p>
          <a:p>
            <a:pPr indent="0" lvl="0" marL="0" rtl="0" algn="l">
              <a:spcBef>
                <a:spcPts val="0"/>
              </a:spcBef>
              <a:spcAft>
                <a:spcPts val="0"/>
              </a:spcAft>
              <a:buNone/>
            </a:pPr>
            <a:r>
              <a:rPr b="1" lang="en" sz="4800">
                <a:solidFill>
                  <a:srgbClr val="000000"/>
                </a:solidFill>
              </a:rPr>
              <a:t>Duration, Campaign, Pdays, and Previous</a:t>
            </a:r>
            <a:r>
              <a:rPr lang="en" sz="4800">
                <a:solidFill>
                  <a:srgbClr val="000000"/>
                </a:solidFill>
              </a:rPr>
              <a:t>: We adjusted duration outliers by removing 964 records. Additionally, we removed 840, 1723, and 582 records for Campaign, Pdays, and Previous, respectively. The total number of records removed after cleaning was 4682.</a:t>
            </a:r>
            <a:endParaRPr sz="4800">
              <a:solidFill>
                <a:srgbClr val="000000"/>
              </a:solidFill>
            </a:endParaRPr>
          </a:p>
          <a:p>
            <a:pPr indent="0" lvl="0" marL="0" rtl="0" algn="l">
              <a:spcBef>
                <a:spcPts val="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ph type="title"/>
          </p:nvPr>
        </p:nvSpPr>
        <p:spPr>
          <a:xfrm>
            <a:off x="122050" y="13296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CONFUSION MATRIX</a:t>
            </a:r>
            <a:endParaRPr/>
          </a:p>
        </p:txBody>
      </p:sp>
      <p:sp>
        <p:nvSpPr>
          <p:cNvPr id="141" name="Google Shape;141;p20"/>
          <p:cNvSpPr txBox="1"/>
          <p:nvPr>
            <p:ph idx="1" type="body"/>
          </p:nvPr>
        </p:nvSpPr>
        <p:spPr>
          <a:xfrm>
            <a:off x="122050" y="2638025"/>
            <a:ext cx="5333400" cy="229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Our examination of the correlation matrix among numerical variables revealed no significant concerns, with the highest correlation coefficient being 72% between Previous(number of contacts performed before this campaign and for this client) and Pdays(number of days that passed by after the client was last contacted from a previous campaign). This was considered negligible, as our threshold for concern was set at 85%.</a:t>
            </a:r>
            <a:endParaRPr sz="1500"/>
          </a:p>
          <a:p>
            <a:pPr indent="0" lvl="0" marL="0" rtl="0" algn="l">
              <a:spcBef>
                <a:spcPts val="0"/>
              </a:spcBef>
              <a:spcAft>
                <a:spcPts val="1200"/>
              </a:spcAft>
              <a:buNone/>
            </a:pPr>
            <a:r>
              <a:t/>
            </a:r>
            <a:endParaRPr/>
          </a:p>
        </p:txBody>
      </p:sp>
      <p:pic>
        <p:nvPicPr>
          <p:cNvPr id="142" name="Google Shape;142;p20"/>
          <p:cNvPicPr preferRelativeResize="0"/>
          <p:nvPr/>
        </p:nvPicPr>
        <p:blipFill>
          <a:blip r:embed="rId3">
            <a:alphaModFix/>
          </a:blip>
          <a:stretch>
            <a:fillRect/>
          </a:stretch>
        </p:blipFill>
        <p:spPr>
          <a:xfrm>
            <a:off x="4218625" y="637675"/>
            <a:ext cx="4452000" cy="1791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122050" y="1738275"/>
            <a:ext cx="38535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PARTITIONING</a:t>
            </a:r>
            <a:endParaRPr/>
          </a:p>
        </p:txBody>
      </p:sp>
      <p:sp>
        <p:nvSpPr>
          <p:cNvPr id="148" name="Google Shape;148;p21"/>
          <p:cNvSpPr txBox="1"/>
          <p:nvPr>
            <p:ph idx="1" type="body"/>
          </p:nvPr>
        </p:nvSpPr>
        <p:spPr>
          <a:xfrm>
            <a:off x="122050" y="2219750"/>
            <a:ext cx="4532100" cy="2849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500"/>
              <a:t>For model training and testing, we used the holdout method, allocating 70% of the data (28,371 records) for training and the remaining 30% (12,158 records) for testing. The dataset exhibited an 88% 'Yes' (subscribed) to 12% 'No' (not subscribed) distribution, a balance maintained in both training and testing sets to ensure representativeness.</a:t>
            </a:r>
            <a:endParaRPr sz="1500"/>
          </a:p>
          <a:p>
            <a:pPr indent="0" lvl="0" marL="0" rtl="0" algn="l">
              <a:spcBef>
                <a:spcPts val="0"/>
              </a:spcBef>
              <a:spcAft>
                <a:spcPts val="0"/>
              </a:spcAft>
              <a:buNone/>
            </a:pPr>
            <a:r>
              <a:t/>
            </a:r>
            <a:endParaRPr sz="1500"/>
          </a:p>
          <a:p>
            <a:pPr indent="0" lvl="0" marL="0" rtl="0" algn="l">
              <a:spcBef>
                <a:spcPts val="0"/>
              </a:spcBef>
              <a:spcAft>
                <a:spcPts val="1200"/>
              </a:spcAft>
              <a:buNone/>
            </a:pPr>
            <a:r>
              <a:t/>
            </a:r>
            <a:endParaRPr/>
          </a:p>
        </p:txBody>
      </p:sp>
      <p:pic>
        <p:nvPicPr>
          <p:cNvPr id="149" name="Google Shape;149;p21"/>
          <p:cNvPicPr preferRelativeResize="0"/>
          <p:nvPr/>
        </p:nvPicPr>
        <p:blipFill>
          <a:blip r:embed="rId3">
            <a:alphaModFix/>
          </a:blip>
          <a:stretch>
            <a:fillRect/>
          </a:stretch>
        </p:blipFill>
        <p:spPr>
          <a:xfrm>
            <a:off x="4654021" y="523450"/>
            <a:ext cx="4060429" cy="2048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